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5" r:id="rId3"/>
    <p:sldId id="257" r:id="rId4"/>
    <p:sldId id="258" r:id="rId5"/>
    <p:sldId id="259" r:id="rId6"/>
    <p:sldId id="260" r:id="rId7"/>
    <p:sldId id="261" r:id="rId8"/>
    <p:sldId id="262" r:id="rId9"/>
    <p:sldId id="263" r:id="rId10"/>
    <p:sldId id="264" r:id="rId11"/>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220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A7A1-BA1D-0D03-937B-41024BFE3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8CF99-DF7A-037A-8307-857874326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0F9A1-A1FA-C9B5-3BC2-4DC30BC54F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8414D-06C1-9F52-EC85-ADFE3CF2D14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988251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21.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7.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png"/><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6.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7.png"/><Relationship Id="rId2" Type="http://schemas.openxmlformats.org/officeDocument/2006/relationships/notesSlide" Target="../notesSlides/notesSlide5.xml"/><Relationship Id="rId16" Type="http://schemas.openxmlformats.org/officeDocument/2006/relationships/image" Target="../media/image21.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10.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5.png"/><Relationship Id="rId21" Type="http://schemas.openxmlformats.org/officeDocument/2006/relationships/image" Target="../media/image21.png"/><Relationship Id="rId7" Type="http://schemas.openxmlformats.org/officeDocument/2006/relationships/image" Target="../media/image47.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50.png"/><Relationship Id="rId24" Type="http://schemas.openxmlformats.org/officeDocument/2006/relationships/image" Target="../media/image9.png"/><Relationship Id="rId5" Type="http://schemas.openxmlformats.org/officeDocument/2006/relationships/image" Target="../media/image10.png"/><Relationship Id="rId15" Type="http://schemas.openxmlformats.org/officeDocument/2006/relationships/image" Target="../media/image54.png"/><Relationship Id="rId23" Type="http://schemas.openxmlformats.org/officeDocument/2006/relationships/image" Target="../media/image8.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6.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7.png"/></Relationships>
</file>

<file path=ppt/slides/_rels/slide7.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png"/><Relationship Id="rId21" Type="http://schemas.openxmlformats.org/officeDocument/2006/relationships/image" Target="../media/image73.png"/><Relationship Id="rId34" Type="http://schemas.openxmlformats.org/officeDocument/2006/relationships/image" Target="../media/image86.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8.png"/><Relationship Id="rId2" Type="http://schemas.openxmlformats.org/officeDocument/2006/relationships/notesSlide" Target="../notesSlides/notesSlide7.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7.png"/><Relationship Id="rId5" Type="http://schemas.openxmlformats.org/officeDocument/2006/relationships/image" Target="../media/image10.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21.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3.png"/><Relationship Id="rId4" Type="http://schemas.openxmlformats.org/officeDocument/2006/relationships/image" Target="../media/image46.png"/><Relationship Id="rId9" Type="http://schemas.openxmlformats.org/officeDocument/2006/relationships/image" Target="../media/image16.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 Id="rId8" Type="http://schemas.openxmlformats.org/officeDocument/2006/relationships/image" Target="../media/image61.png"/><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8.png"/><Relationship Id="rId21" Type="http://schemas.openxmlformats.org/officeDocument/2006/relationships/image" Target="../media/image8.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99.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94.png"/><Relationship Id="rId5" Type="http://schemas.openxmlformats.org/officeDocument/2006/relationships/image" Target="../media/image10.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9.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9.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07.png"/><Relationship Id="rId24" Type="http://schemas.openxmlformats.org/officeDocument/2006/relationships/image" Target="../media/image9.png"/><Relationship Id="rId5" Type="http://schemas.openxmlformats.org/officeDocument/2006/relationships/image" Target="../media/image10.png"/><Relationship Id="rId15" Type="http://schemas.openxmlformats.org/officeDocument/2006/relationships/image" Target="../media/image111.png"/><Relationship Id="rId23" Type="http://schemas.openxmlformats.org/officeDocument/2006/relationships/image" Target="../media/image8.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2.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457200"/>
            <a:ext cx="952500" cy="952500"/>
          </a:xfrm>
          <a:prstGeom prst="rect">
            <a:avLst/>
          </a:prstGeom>
        </p:spPr>
      </p:pic>
      <p:pic>
        <p:nvPicPr>
          <p:cNvPr id="5" name="Image 3" descr="preencoded.png"/>
          <p:cNvPicPr>
            <a:picLocks noChangeAspect="1"/>
          </p:cNvPicPr>
          <p:nvPr/>
        </p:nvPicPr>
        <p:blipFill>
          <a:blip r:embed="rId6"/>
          <a:stretch>
            <a:fillRect/>
          </a:stretch>
        </p:blipFill>
        <p:spPr>
          <a:xfrm>
            <a:off x="1706910" y="2495550"/>
            <a:ext cx="8778180" cy="2781300"/>
          </a:xfrm>
          <a:prstGeom prst="rect">
            <a:avLst/>
          </a:prstGeom>
        </p:spPr>
      </p:pic>
      <p:pic>
        <p:nvPicPr>
          <p:cNvPr id="6" name="Image 4" descr="preencoded.png"/>
          <p:cNvPicPr>
            <a:picLocks noChangeAspect="1"/>
          </p:cNvPicPr>
          <p:nvPr/>
        </p:nvPicPr>
        <p:blipFill>
          <a:blip r:embed="rId7"/>
          <a:stretch>
            <a:fillRect/>
          </a:stretch>
        </p:blipFill>
        <p:spPr>
          <a:xfrm>
            <a:off x="5638800" y="4286250"/>
            <a:ext cx="914400" cy="38100"/>
          </a:xfrm>
          <a:prstGeom prst="rect">
            <a:avLst/>
          </a:prstGeom>
        </p:spPr>
      </p:pic>
      <p:pic>
        <p:nvPicPr>
          <p:cNvPr id="7" name="Image 5" descr="preencoded.png"/>
          <p:cNvPicPr>
            <a:picLocks noChangeAspect="1"/>
          </p:cNvPicPr>
          <p:nvPr/>
        </p:nvPicPr>
        <p:blipFill>
          <a:blip r:embed="rId8"/>
          <a:stretch>
            <a:fillRect/>
          </a:stretch>
        </p:blipFill>
        <p:spPr>
          <a:xfrm>
            <a:off x="11087100" y="6400800"/>
            <a:ext cx="114300" cy="114300"/>
          </a:xfrm>
          <a:prstGeom prst="rect">
            <a:avLst/>
          </a:prstGeom>
        </p:spPr>
      </p:pic>
      <p:pic>
        <p:nvPicPr>
          <p:cNvPr id="8" name="Image 6" descr="preencoded.png"/>
          <p:cNvPicPr>
            <a:picLocks noChangeAspect="1"/>
          </p:cNvPicPr>
          <p:nvPr/>
        </p:nvPicPr>
        <p:blipFill>
          <a:blip r:embed="rId9"/>
          <a:stretch>
            <a:fillRect/>
          </a:stretch>
        </p:blipFill>
        <p:spPr>
          <a:xfrm>
            <a:off x="11277600" y="6400800"/>
            <a:ext cx="114300" cy="114300"/>
          </a:xfrm>
          <a:prstGeom prst="rect">
            <a:avLst/>
          </a:prstGeom>
        </p:spPr>
      </p:pic>
      <p:pic>
        <p:nvPicPr>
          <p:cNvPr id="9" name="Image 7" descr="preencoded.png"/>
          <p:cNvPicPr>
            <a:picLocks noChangeAspect="1"/>
          </p:cNvPicPr>
          <p:nvPr/>
        </p:nvPicPr>
        <p:blipFill>
          <a:blip r:embed="rId10"/>
          <a:stretch>
            <a:fillRect/>
          </a:stretch>
        </p:blipFill>
        <p:spPr>
          <a:xfrm>
            <a:off x="11468100" y="6400800"/>
            <a:ext cx="114300" cy="114300"/>
          </a:xfrm>
          <a:prstGeom prst="rect">
            <a:avLst/>
          </a:prstGeom>
        </p:spPr>
      </p:pic>
      <p:pic>
        <p:nvPicPr>
          <p:cNvPr id="10" name="Image 8" descr="preencoded.png"/>
          <p:cNvPicPr>
            <a:picLocks noChangeAspect="1"/>
          </p:cNvPicPr>
          <p:nvPr/>
        </p:nvPicPr>
        <p:blipFill>
          <a:blip r:embed="rId11"/>
          <a:stretch>
            <a:fillRect/>
          </a:stretch>
        </p:blipFill>
        <p:spPr>
          <a:xfrm>
            <a:off x="0" y="6762750"/>
            <a:ext cx="12192000" cy="95250"/>
          </a:xfrm>
          <a:prstGeom prst="rect">
            <a:avLst/>
          </a:prstGeom>
        </p:spPr>
      </p:pic>
      <p:sp>
        <p:nvSpPr>
          <p:cNvPr id="11" name="Text 0"/>
          <p:cNvSpPr/>
          <p:nvPr/>
        </p:nvSpPr>
        <p:spPr>
          <a:xfrm>
            <a:off x="927125" y="762000"/>
            <a:ext cx="380940" cy="342900"/>
          </a:xfrm>
          <a:prstGeom prst="rect">
            <a:avLst/>
          </a:prstGeom>
          <a:noFill/>
          <a:ln/>
        </p:spPr>
        <p:txBody>
          <a:bodyPr wrap="square" lIns="0" tIns="0" rIns="0" bIns="0" rtlCol="0" anchor="t"/>
          <a:lstStyle/>
          <a:p>
            <a:pPr marL="0" indent="0">
              <a:lnSpc>
                <a:spcPts val="2700"/>
              </a:lnSpc>
              <a:buNone/>
            </a:pPr>
            <a:r>
              <a:rPr lang="en-US" sz="1800" b="1" dirty="0">
                <a:solidFill>
                  <a:srgbClr val="005E2F"/>
                </a:solidFill>
                <a:latin typeface="Segoe UI" pitchFamily="34" charset="0"/>
                <a:ea typeface="Segoe UI" pitchFamily="34" charset="-122"/>
                <a:cs typeface="Segoe UI" pitchFamily="34" charset="-120"/>
              </a:rPr>
              <a:t>OT</a:t>
            </a:r>
            <a:endParaRPr lang="en-US" sz="1800" dirty="0"/>
          </a:p>
        </p:txBody>
      </p:sp>
      <p:sp>
        <p:nvSpPr>
          <p:cNvPr id="12" name="Text 1"/>
          <p:cNvSpPr/>
          <p:nvPr/>
        </p:nvSpPr>
        <p:spPr>
          <a:xfrm>
            <a:off x="10829776" y="8001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13" name="Text 2"/>
          <p:cNvSpPr/>
          <p:nvPr/>
        </p:nvSpPr>
        <p:spPr>
          <a:xfrm>
            <a:off x="1286292" y="2876550"/>
            <a:ext cx="9619417" cy="571500"/>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Segoe UI" pitchFamily="34" charset="0"/>
                <a:ea typeface="Segoe UI" pitchFamily="34" charset="-122"/>
                <a:cs typeface="Segoe UI" pitchFamily="34" charset="-120"/>
              </a:rPr>
              <a:t>OneTrust GTM Intelligence Report</a:t>
            </a:r>
            <a:endParaRPr lang="en-US" sz="3600" dirty="0"/>
          </a:p>
        </p:txBody>
      </p:sp>
      <p:sp>
        <p:nvSpPr>
          <p:cNvPr id="14" name="Text 3"/>
          <p:cNvSpPr/>
          <p:nvPr/>
        </p:nvSpPr>
        <p:spPr>
          <a:xfrm>
            <a:off x="2087910" y="3600450"/>
            <a:ext cx="8016180" cy="381000"/>
          </a:xfrm>
          <a:prstGeom prst="rect">
            <a:avLst/>
          </a:prstGeom>
          <a:noFill/>
          <a:ln/>
        </p:spPr>
        <p:txBody>
          <a:bodyPr wrap="square" lIns="0" tIns="0" rIns="0" bIns="0" rtlCol="0" anchor="t"/>
          <a:lstStyle/>
          <a:p>
            <a:pPr marL="0" indent="0" algn="ctr">
              <a:lnSpc>
                <a:spcPts val="3000"/>
              </a:lnSpc>
              <a:buNone/>
            </a:pPr>
            <a:endParaRPr lang="en-US" sz="2700" dirty="0"/>
          </a:p>
        </p:txBody>
      </p:sp>
      <p:sp>
        <p:nvSpPr>
          <p:cNvPr id="15" name="Text 4"/>
          <p:cNvSpPr/>
          <p:nvPr/>
        </p:nvSpPr>
        <p:spPr>
          <a:xfrm>
            <a:off x="1286292" y="4629150"/>
            <a:ext cx="9619417" cy="266700"/>
          </a:xfrm>
          <a:prstGeom prst="rect">
            <a:avLst/>
          </a:prstGeom>
          <a:noFill/>
          <a:ln/>
        </p:spPr>
        <p:txBody>
          <a:bodyPr wrap="square" lIns="0" tIns="0" rIns="0" bIns="0" rtlCol="0" anchor="t"/>
          <a:lstStyle/>
          <a:p>
            <a:pPr marL="0" indent="0" algn="ctr">
              <a:lnSpc>
                <a:spcPts val="2100"/>
              </a:lnSpc>
              <a:buNone/>
            </a:pPr>
            <a:r>
              <a:rPr lang="en-US" sz="1500" dirty="0">
                <a:solidFill>
                  <a:srgbClr val="FFFFFF"/>
                </a:solidFill>
                <a:latin typeface="Segoe UI" pitchFamily="34" charset="0"/>
                <a:ea typeface="Segoe UI" pitchFamily="34" charset="-122"/>
                <a:cs typeface="Segoe UI" pitchFamily="34" charset="-120"/>
              </a:rPr>
              <a:t>Prepared by Will Salako | Senior Data Analyst | October 2025</a:t>
            </a:r>
          </a:p>
          <a:p>
            <a:pPr marL="0" indent="0" algn="ctr">
              <a:lnSpc>
                <a:spcPts val="2100"/>
              </a:lnSpc>
              <a:buNone/>
            </a:pPr>
            <a:r>
              <a:rPr lang="en-US" sz="1500" dirty="0">
                <a:solidFill>
                  <a:srgbClr val="FFFFFF"/>
                </a:solidFill>
                <a:latin typeface="Segoe UI" pitchFamily="34" charset="0"/>
                <a:cs typeface="Segoe UI" pitchFamily="34" charset="-120"/>
              </a:rPr>
              <a:t>Stakeholders: (Internal – Confidential)</a:t>
            </a:r>
            <a:endParaRPr lang="en-US" sz="1500" dirty="0"/>
          </a:p>
        </p:txBody>
      </p:sp>
      <p:sp>
        <p:nvSpPr>
          <p:cNvPr id="16" name="Text 5"/>
          <p:cNvSpPr/>
          <p:nvPr/>
        </p:nvSpPr>
        <p:spPr>
          <a:xfrm>
            <a:off x="609600" y="6362700"/>
            <a:ext cx="1174075"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Strength in Trust</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6009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00950"/>
          </a:xfrm>
          <a:prstGeom prst="rect">
            <a:avLst/>
          </a:prstGeom>
        </p:spPr>
      </p:pic>
      <p:pic>
        <p:nvPicPr>
          <p:cNvPr id="4" name="Image 2" descr="preencoded.png"/>
          <p:cNvPicPr>
            <a:picLocks noChangeAspect="1"/>
          </p:cNvPicPr>
          <p:nvPr/>
        </p:nvPicPr>
        <p:blipFill>
          <a:blip r:embed="rId5"/>
          <a:stretch>
            <a:fillRect/>
          </a:stretch>
        </p:blipFill>
        <p:spPr>
          <a:xfrm>
            <a:off x="1219200" y="760065"/>
            <a:ext cx="1905000" cy="1905000"/>
          </a:xfrm>
          <a:prstGeom prst="rect">
            <a:avLst/>
          </a:prstGeom>
        </p:spPr>
      </p:pic>
      <p:pic>
        <p:nvPicPr>
          <p:cNvPr id="5" name="Image 3" descr="preencoded.png"/>
          <p:cNvPicPr>
            <a:picLocks noChangeAspect="1"/>
          </p:cNvPicPr>
          <p:nvPr/>
        </p:nvPicPr>
        <p:blipFill>
          <a:blip r:embed="rId6"/>
          <a:stretch>
            <a:fillRect/>
          </a:stretch>
        </p:blipFill>
        <p:spPr>
          <a:xfrm>
            <a:off x="9544050" y="5032177"/>
            <a:ext cx="1428750" cy="1428750"/>
          </a:xfrm>
          <a:prstGeom prst="rect">
            <a:avLst/>
          </a:prstGeom>
        </p:spPr>
      </p:pic>
      <p:pic>
        <p:nvPicPr>
          <p:cNvPr id="6" name="Image 4" descr="preencoded.png"/>
          <p:cNvPicPr>
            <a:picLocks noChangeAspect="1"/>
          </p:cNvPicPr>
          <p:nvPr/>
        </p:nvPicPr>
        <p:blipFill>
          <a:blip r:embed="rId7"/>
          <a:stretch>
            <a:fillRect/>
          </a:stretch>
        </p:blipFill>
        <p:spPr>
          <a:xfrm>
            <a:off x="8801100" y="2280196"/>
            <a:ext cx="952500" cy="952500"/>
          </a:xfrm>
          <a:prstGeom prst="rect">
            <a:avLst/>
          </a:prstGeom>
        </p:spPr>
      </p:pic>
      <p:pic>
        <p:nvPicPr>
          <p:cNvPr id="7" name="Image 5" descr="preencoded.png"/>
          <p:cNvPicPr>
            <a:picLocks noChangeAspect="1"/>
          </p:cNvPicPr>
          <p:nvPr/>
        </p:nvPicPr>
        <p:blipFill>
          <a:blip r:embed="rId8"/>
          <a:stretch>
            <a:fillRect/>
          </a:stretch>
        </p:blipFill>
        <p:spPr>
          <a:xfrm>
            <a:off x="609600" y="457200"/>
            <a:ext cx="762000" cy="762000"/>
          </a:xfrm>
          <a:prstGeom prst="rect">
            <a:avLst/>
          </a:prstGeom>
        </p:spPr>
      </p:pic>
      <p:pic>
        <p:nvPicPr>
          <p:cNvPr id="8" name="Image 6" descr="preencoded.png"/>
          <p:cNvPicPr>
            <a:picLocks noChangeAspect="1"/>
          </p:cNvPicPr>
          <p:nvPr/>
        </p:nvPicPr>
        <p:blipFill>
          <a:blip r:embed="rId9"/>
          <a:stretch>
            <a:fillRect/>
          </a:stretch>
        </p:blipFill>
        <p:spPr>
          <a:xfrm>
            <a:off x="1706910" y="1600200"/>
            <a:ext cx="8778180" cy="5105400"/>
          </a:xfrm>
          <a:prstGeom prst="rect">
            <a:avLst/>
          </a:prstGeom>
        </p:spPr>
      </p:pic>
      <p:pic>
        <p:nvPicPr>
          <p:cNvPr id="9" name="Image 7" descr="preencoded.png"/>
          <p:cNvPicPr>
            <a:picLocks noChangeAspect="1"/>
          </p:cNvPicPr>
          <p:nvPr/>
        </p:nvPicPr>
        <p:blipFill>
          <a:blip r:embed="rId10"/>
          <a:stretch>
            <a:fillRect/>
          </a:stretch>
        </p:blipFill>
        <p:spPr>
          <a:xfrm>
            <a:off x="5638800" y="3314700"/>
            <a:ext cx="914400" cy="38100"/>
          </a:xfrm>
          <a:prstGeom prst="rect">
            <a:avLst/>
          </a:prstGeom>
        </p:spPr>
      </p:pic>
      <p:pic>
        <p:nvPicPr>
          <p:cNvPr id="10" name="Image 8" descr="preencoded.png"/>
          <p:cNvPicPr>
            <a:picLocks noChangeAspect="1"/>
          </p:cNvPicPr>
          <p:nvPr/>
        </p:nvPicPr>
        <p:blipFill>
          <a:blip r:embed="rId11"/>
          <a:stretch>
            <a:fillRect/>
          </a:stretch>
        </p:blipFill>
        <p:spPr>
          <a:xfrm>
            <a:off x="5791200" y="4762500"/>
            <a:ext cx="609600" cy="609600"/>
          </a:xfrm>
          <a:prstGeom prst="rect">
            <a:avLst/>
          </a:prstGeom>
        </p:spPr>
      </p:pic>
      <p:pic>
        <p:nvPicPr>
          <p:cNvPr id="11" name="Image 9" descr="preencoded.png"/>
          <p:cNvPicPr>
            <a:picLocks noChangeAspect="1"/>
          </p:cNvPicPr>
          <p:nvPr/>
        </p:nvPicPr>
        <p:blipFill>
          <a:blip r:embed="rId12"/>
          <a:stretch>
            <a:fillRect/>
          </a:stretch>
        </p:blipFill>
        <p:spPr>
          <a:xfrm>
            <a:off x="5981700" y="4914900"/>
            <a:ext cx="228600" cy="304800"/>
          </a:xfrm>
          <a:prstGeom prst="rect">
            <a:avLst/>
          </a:prstGeom>
        </p:spPr>
      </p:pic>
      <p:pic>
        <p:nvPicPr>
          <p:cNvPr id="12" name="Image 10" descr="preencoded.png"/>
          <p:cNvPicPr>
            <a:picLocks noChangeAspect="1"/>
          </p:cNvPicPr>
          <p:nvPr/>
        </p:nvPicPr>
        <p:blipFill>
          <a:blip r:embed="rId13"/>
          <a:stretch>
            <a:fillRect/>
          </a:stretch>
        </p:blipFill>
        <p:spPr>
          <a:xfrm>
            <a:off x="11087100" y="7124700"/>
            <a:ext cx="114300" cy="114300"/>
          </a:xfrm>
          <a:prstGeom prst="rect">
            <a:avLst/>
          </a:prstGeom>
        </p:spPr>
      </p:pic>
      <p:pic>
        <p:nvPicPr>
          <p:cNvPr id="13" name="Image 11" descr="preencoded.png"/>
          <p:cNvPicPr>
            <a:picLocks noChangeAspect="1"/>
          </p:cNvPicPr>
          <p:nvPr/>
        </p:nvPicPr>
        <p:blipFill>
          <a:blip r:embed="rId14"/>
          <a:stretch>
            <a:fillRect/>
          </a:stretch>
        </p:blipFill>
        <p:spPr>
          <a:xfrm>
            <a:off x="11277600" y="7124700"/>
            <a:ext cx="114300" cy="114300"/>
          </a:xfrm>
          <a:prstGeom prst="rect">
            <a:avLst/>
          </a:prstGeom>
        </p:spPr>
      </p:pic>
      <p:pic>
        <p:nvPicPr>
          <p:cNvPr id="14" name="Image 12" descr="preencoded.png"/>
          <p:cNvPicPr>
            <a:picLocks noChangeAspect="1"/>
          </p:cNvPicPr>
          <p:nvPr/>
        </p:nvPicPr>
        <p:blipFill>
          <a:blip r:embed="rId13"/>
          <a:stretch>
            <a:fillRect/>
          </a:stretch>
        </p:blipFill>
        <p:spPr>
          <a:xfrm>
            <a:off x="11468100" y="7124700"/>
            <a:ext cx="114300" cy="114300"/>
          </a:xfrm>
          <a:prstGeom prst="rect">
            <a:avLst/>
          </a:prstGeom>
        </p:spPr>
      </p:pic>
      <p:pic>
        <p:nvPicPr>
          <p:cNvPr id="15" name="Image 13" descr="preencoded.png"/>
          <p:cNvPicPr>
            <a:picLocks noChangeAspect="1"/>
          </p:cNvPicPr>
          <p:nvPr/>
        </p:nvPicPr>
        <p:blipFill>
          <a:blip r:embed="rId15"/>
          <a:stretch>
            <a:fillRect/>
          </a:stretch>
        </p:blipFill>
        <p:spPr>
          <a:xfrm>
            <a:off x="0" y="7505700"/>
            <a:ext cx="12192000" cy="95250"/>
          </a:xfrm>
          <a:prstGeom prst="rect">
            <a:avLst/>
          </a:prstGeom>
        </p:spPr>
      </p:pic>
      <p:sp>
        <p:nvSpPr>
          <p:cNvPr id="16" name="Text 0"/>
          <p:cNvSpPr/>
          <p:nvPr/>
        </p:nvSpPr>
        <p:spPr>
          <a:xfrm>
            <a:off x="831875" y="666750"/>
            <a:ext cx="380940" cy="342900"/>
          </a:xfrm>
          <a:prstGeom prst="rect">
            <a:avLst/>
          </a:prstGeom>
          <a:noFill/>
          <a:ln/>
        </p:spPr>
        <p:txBody>
          <a:bodyPr wrap="square" lIns="0" tIns="0" rIns="0" bIns="0" rtlCol="0" anchor="t"/>
          <a:lstStyle/>
          <a:p>
            <a:pPr marL="0" indent="0">
              <a:lnSpc>
                <a:spcPts val="2700"/>
              </a:lnSpc>
              <a:buNone/>
            </a:pPr>
            <a:r>
              <a:rPr lang="en-US" sz="1800" b="1" dirty="0">
                <a:solidFill>
                  <a:srgbClr val="005E2F"/>
                </a:solidFill>
                <a:latin typeface="Segoe UI" pitchFamily="34" charset="0"/>
                <a:ea typeface="Segoe UI" pitchFamily="34" charset="-122"/>
                <a:cs typeface="Segoe UI" pitchFamily="34" charset="-120"/>
              </a:rPr>
              <a:t>OT</a:t>
            </a:r>
            <a:endParaRPr lang="en-US" sz="1800" dirty="0"/>
          </a:p>
        </p:txBody>
      </p:sp>
      <p:sp>
        <p:nvSpPr>
          <p:cNvPr id="17" name="Text 1"/>
          <p:cNvSpPr/>
          <p:nvPr/>
        </p:nvSpPr>
        <p:spPr>
          <a:xfrm>
            <a:off x="10829776" y="70485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18" name="Text 2"/>
          <p:cNvSpPr/>
          <p:nvPr/>
        </p:nvSpPr>
        <p:spPr>
          <a:xfrm>
            <a:off x="2087910" y="1981200"/>
            <a:ext cx="8016180" cy="457200"/>
          </a:xfrm>
          <a:prstGeom prst="rect">
            <a:avLst/>
          </a:prstGeom>
          <a:noFill/>
          <a:ln/>
        </p:spPr>
        <p:txBody>
          <a:bodyPr wrap="square" lIns="0" tIns="0" rIns="0" bIns="0" rtlCol="0" anchor="t"/>
          <a:lstStyle/>
          <a:p>
            <a:pPr marL="0" indent="0" algn="ctr">
              <a:lnSpc>
                <a:spcPts val="3600"/>
              </a:lnSpc>
              <a:buNone/>
            </a:pPr>
            <a:r>
              <a:rPr lang="en-US" sz="3600" b="1" dirty="0">
                <a:solidFill>
                  <a:srgbClr val="FFFFFF"/>
                </a:solidFill>
                <a:latin typeface="Segoe UI" pitchFamily="34" charset="0"/>
                <a:ea typeface="Segoe UI" pitchFamily="34" charset="-122"/>
                <a:cs typeface="Segoe UI" pitchFamily="34" charset="-120"/>
              </a:rPr>
              <a:t>Thank You</a:t>
            </a:r>
            <a:endParaRPr lang="en-US" sz="3600" dirty="0"/>
          </a:p>
        </p:txBody>
      </p:sp>
      <p:sp>
        <p:nvSpPr>
          <p:cNvPr id="19" name="Text 3"/>
          <p:cNvSpPr/>
          <p:nvPr/>
        </p:nvSpPr>
        <p:spPr>
          <a:xfrm>
            <a:off x="1286292" y="2667000"/>
            <a:ext cx="9619417" cy="342900"/>
          </a:xfrm>
          <a:prstGeom prst="rect">
            <a:avLst/>
          </a:prstGeom>
          <a:noFill/>
          <a:ln/>
        </p:spPr>
        <p:txBody>
          <a:bodyPr wrap="square" lIns="0" tIns="0" rIns="0" bIns="0" rtlCol="0" anchor="t"/>
          <a:lstStyle/>
          <a:p>
            <a:pPr marL="0" indent="0" algn="ctr">
              <a:lnSpc>
                <a:spcPts val="2700"/>
              </a:lnSpc>
              <a:buNone/>
            </a:pPr>
            <a:r>
              <a:rPr lang="en-US" sz="2250" b="1" dirty="0">
                <a:solidFill>
                  <a:srgbClr val="000000"/>
                </a:solidFill>
                <a:latin typeface="Segoe UI" pitchFamily="34" charset="0"/>
                <a:ea typeface="Segoe UI" pitchFamily="34" charset="-122"/>
                <a:cs typeface="Segoe UI" pitchFamily="34" charset="-120"/>
              </a:rPr>
              <a:t>OneTrust GTM Intelligence Report</a:t>
            </a:r>
            <a:endParaRPr lang="en-US" sz="2250" dirty="0"/>
          </a:p>
        </p:txBody>
      </p:sp>
      <p:sp>
        <p:nvSpPr>
          <p:cNvPr id="20" name="Text 4"/>
          <p:cNvSpPr/>
          <p:nvPr/>
        </p:nvSpPr>
        <p:spPr>
          <a:xfrm>
            <a:off x="2087910" y="3657600"/>
            <a:ext cx="8016180" cy="800100"/>
          </a:xfrm>
          <a:prstGeom prst="rect">
            <a:avLst/>
          </a:prstGeom>
          <a:noFill/>
          <a:ln/>
        </p:spPr>
        <p:txBody>
          <a:bodyPr wrap="square" lIns="0" tIns="0" rIns="0" bIns="0" rtlCol="0" anchor="t"/>
          <a:lstStyle/>
          <a:p>
            <a:pPr marL="0" indent="0" algn="ctr">
              <a:lnSpc>
                <a:spcPts val="2100"/>
              </a:lnSpc>
              <a:buNone/>
            </a:pPr>
            <a:r>
              <a:rPr lang="en-US" sz="1500" dirty="0">
                <a:solidFill>
                  <a:srgbClr val="FFFFFF"/>
                </a:solidFill>
                <a:latin typeface="Segoe UI" pitchFamily="34" charset="0"/>
                <a:ea typeface="Segoe UI" pitchFamily="34" charset="-122"/>
                <a:cs typeface="Segoe UI" pitchFamily="34" charset="-120"/>
              </a:rPr>
              <a:t>Thank you for your time and attention to the OneTrust GTM Intelligence Report. This presentation, prepared by Will Salako, Senior Data Analyst, aims to provide actionable insights into our sales performance, renewal health, and revenue retention trends.</a:t>
            </a:r>
            <a:endParaRPr lang="en-US" sz="1500" dirty="0"/>
          </a:p>
        </p:txBody>
      </p:sp>
      <p:sp>
        <p:nvSpPr>
          <p:cNvPr id="21" name="Text 5"/>
          <p:cNvSpPr/>
          <p:nvPr/>
        </p:nvSpPr>
        <p:spPr>
          <a:xfrm>
            <a:off x="2087910" y="5600700"/>
            <a:ext cx="8016180" cy="304800"/>
          </a:xfrm>
          <a:prstGeom prst="rect">
            <a:avLst/>
          </a:prstGeom>
          <a:noFill/>
          <a:ln/>
        </p:spPr>
        <p:txBody>
          <a:bodyPr wrap="square" lIns="0" tIns="0" rIns="0" bIns="0" rtlCol="0" anchor="t"/>
          <a:lstStyle/>
          <a:p>
            <a:pPr marL="0" indent="0" algn="ctr">
              <a:lnSpc>
                <a:spcPts val="2400"/>
              </a:lnSpc>
              <a:buNone/>
            </a:pPr>
            <a:r>
              <a:rPr lang="en-US" sz="1800" b="1" dirty="0">
                <a:solidFill>
                  <a:srgbClr val="FFFFFF"/>
                </a:solidFill>
                <a:latin typeface="Segoe UI" pitchFamily="34" charset="0"/>
                <a:ea typeface="Segoe UI" pitchFamily="34" charset="-122"/>
                <a:cs typeface="Segoe UI" pitchFamily="34" charset="-120"/>
              </a:rPr>
              <a:t>OneTrust: Strength in Trust</a:t>
            </a:r>
            <a:endParaRPr lang="en-US" sz="1800" dirty="0"/>
          </a:p>
        </p:txBody>
      </p:sp>
      <p:sp>
        <p:nvSpPr>
          <p:cNvPr id="22" name="Text 6"/>
          <p:cNvSpPr/>
          <p:nvPr/>
        </p:nvSpPr>
        <p:spPr>
          <a:xfrm>
            <a:off x="2087910" y="6057900"/>
            <a:ext cx="8016180" cy="266700"/>
          </a:xfrm>
          <a:prstGeom prst="rect">
            <a:avLst/>
          </a:prstGeom>
          <a:noFill/>
          <a:ln/>
        </p:spPr>
        <p:txBody>
          <a:bodyPr wrap="square" lIns="0" tIns="0" rIns="0" bIns="0" rtlCol="0" anchor="t"/>
          <a:lstStyle/>
          <a:p>
            <a:pPr marL="0" indent="0" algn="ctr">
              <a:lnSpc>
                <a:spcPts val="2100"/>
              </a:lnSpc>
              <a:buNone/>
            </a:pPr>
            <a:r>
              <a:rPr lang="en-US" sz="1350" dirty="0">
                <a:solidFill>
                  <a:srgbClr val="FFFFFF"/>
                </a:solidFill>
                <a:latin typeface="Segoe UI" pitchFamily="34" charset="0"/>
                <a:ea typeface="Segoe UI" pitchFamily="34" charset="-122"/>
                <a:cs typeface="Segoe UI" pitchFamily="34" charset="-120"/>
              </a:rPr>
              <a:t>Report Date: October 15, 2025</a:t>
            </a:r>
            <a:endParaRPr lang="en-US" sz="1350" dirty="0"/>
          </a:p>
        </p:txBody>
      </p:sp>
      <p:sp>
        <p:nvSpPr>
          <p:cNvPr id="23" name="Text 7"/>
          <p:cNvSpPr/>
          <p:nvPr/>
        </p:nvSpPr>
        <p:spPr>
          <a:xfrm>
            <a:off x="609600" y="7086600"/>
            <a:ext cx="324362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Prepared by Will Salako | Senior Data Analyst</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924C0-7CED-B0D1-5DBF-022CC40AD13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A75DB23-E465-D4CC-8677-A1466804BE4C}"/>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a:extLst>
              <a:ext uri="{FF2B5EF4-FFF2-40B4-BE49-F238E27FC236}">
                <a16:creationId xmlns:a16="http://schemas.microsoft.com/office/drawing/2014/main" id="{33725F65-7C51-563B-0AF6-DF5C134F26C3}"/>
              </a:ext>
            </a:extLst>
          </p:cNvPr>
          <p:cNvPicPr>
            <a:picLocks noChangeAspect="1"/>
          </p:cNvPicPr>
          <p:nvPr/>
        </p:nvPicPr>
        <p:blipFill>
          <a:blip r:embed="rId4"/>
          <a:stretch>
            <a:fillRect/>
          </a:stretch>
        </p:blipFill>
        <p:spPr>
          <a:xfrm>
            <a:off x="-87924" y="-130419"/>
            <a:ext cx="12192000" cy="6858000"/>
          </a:xfrm>
          <a:prstGeom prst="rect">
            <a:avLst/>
          </a:prstGeom>
        </p:spPr>
      </p:pic>
      <p:pic>
        <p:nvPicPr>
          <p:cNvPr id="4" name="Image 2" descr="preencoded.png">
            <a:extLst>
              <a:ext uri="{FF2B5EF4-FFF2-40B4-BE49-F238E27FC236}">
                <a16:creationId xmlns:a16="http://schemas.microsoft.com/office/drawing/2014/main" id="{140D6E61-1DE1-3F14-C607-8F201BEFF958}"/>
              </a:ext>
            </a:extLst>
          </p:cNvPr>
          <p:cNvPicPr>
            <a:picLocks noChangeAspect="1"/>
          </p:cNvPicPr>
          <p:nvPr/>
        </p:nvPicPr>
        <p:blipFill>
          <a:blip r:embed="rId5"/>
          <a:stretch>
            <a:fillRect/>
          </a:stretch>
        </p:blipFill>
        <p:spPr>
          <a:xfrm>
            <a:off x="333792" y="114300"/>
            <a:ext cx="952500" cy="952500"/>
          </a:xfrm>
          <a:prstGeom prst="rect">
            <a:avLst/>
          </a:prstGeom>
        </p:spPr>
      </p:pic>
      <p:pic>
        <p:nvPicPr>
          <p:cNvPr id="5" name="Image 3" descr="preencoded.png">
            <a:extLst>
              <a:ext uri="{FF2B5EF4-FFF2-40B4-BE49-F238E27FC236}">
                <a16:creationId xmlns:a16="http://schemas.microsoft.com/office/drawing/2014/main" id="{60F394A7-A0AD-55FC-D463-104539F8FFC8}"/>
              </a:ext>
            </a:extLst>
          </p:cNvPr>
          <p:cNvPicPr>
            <a:picLocks noChangeAspect="1"/>
          </p:cNvPicPr>
          <p:nvPr/>
        </p:nvPicPr>
        <p:blipFill>
          <a:blip r:embed="rId6"/>
          <a:stretch>
            <a:fillRect/>
          </a:stretch>
        </p:blipFill>
        <p:spPr>
          <a:xfrm>
            <a:off x="1447158" y="628349"/>
            <a:ext cx="9356300" cy="5699182"/>
          </a:xfrm>
          <a:prstGeom prst="rect">
            <a:avLst/>
          </a:prstGeom>
        </p:spPr>
      </p:pic>
      <p:pic>
        <p:nvPicPr>
          <p:cNvPr id="7" name="Image 5" descr="preencoded.png">
            <a:extLst>
              <a:ext uri="{FF2B5EF4-FFF2-40B4-BE49-F238E27FC236}">
                <a16:creationId xmlns:a16="http://schemas.microsoft.com/office/drawing/2014/main" id="{F0DDBC47-FDE1-B9FD-60C7-2394FCF3745F}"/>
              </a:ext>
            </a:extLst>
          </p:cNvPr>
          <p:cNvPicPr>
            <a:picLocks noChangeAspect="1"/>
          </p:cNvPicPr>
          <p:nvPr/>
        </p:nvPicPr>
        <p:blipFill>
          <a:blip r:embed="rId7"/>
          <a:stretch>
            <a:fillRect/>
          </a:stretch>
        </p:blipFill>
        <p:spPr>
          <a:xfrm>
            <a:off x="11087100" y="6400800"/>
            <a:ext cx="114300" cy="114300"/>
          </a:xfrm>
          <a:prstGeom prst="rect">
            <a:avLst/>
          </a:prstGeom>
        </p:spPr>
      </p:pic>
      <p:pic>
        <p:nvPicPr>
          <p:cNvPr id="8" name="Image 6" descr="preencoded.png">
            <a:extLst>
              <a:ext uri="{FF2B5EF4-FFF2-40B4-BE49-F238E27FC236}">
                <a16:creationId xmlns:a16="http://schemas.microsoft.com/office/drawing/2014/main" id="{AE202D20-DFCA-4BA7-D0BC-FAE486B4D9EB}"/>
              </a:ext>
            </a:extLst>
          </p:cNvPr>
          <p:cNvPicPr>
            <a:picLocks noChangeAspect="1"/>
          </p:cNvPicPr>
          <p:nvPr/>
        </p:nvPicPr>
        <p:blipFill>
          <a:blip r:embed="rId8"/>
          <a:stretch>
            <a:fillRect/>
          </a:stretch>
        </p:blipFill>
        <p:spPr>
          <a:xfrm>
            <a:off x="11277600" y="6400800"/>
            <a:ext cx="114300" cy="114300"/>
          </a:xfrm>
          <a:prstGeom prst="rect">
            <a:avLst/>
          </a:prstGeom>
        </p:spPr>
      </p:pic>
      <p:pic>
        <p:nvPicPr>
          <p:cNvPr id="9" name="Image 7" descr="preencoded.png">
            <a:extLst>
              <a:ext uri="{FF2B5EF4-FFF2-40B4-BE49-F238E27FC236}">
                <a16:creationId xmlns:a16="http://schemas.microsoft.com/office/drawing/2014/main" id="{C251110E-3FF2-18A1-530E-3241646FA1E9}"/>
              </a:ext>
            </a:extLst>
          </p:cNvPr>
          <p:cNvPicPr>
            <a:picLocks noChangeAspect="1"/>
          </p:cNvPicPr>
          <p:nvPr/>
        </p:nvPicPr>
        <p:blipFill>
          <a:blip r:embed="rId9"/>
          <a:stretch>
            <a:fillRect/>
          </a:stretch>
        </p:blipFill>
        <p:spPr>
          <a:xfrm>
            <a:off x="11468100" y="6400800"/>
            <a:ext cx="114300" cy="114300"/>
          </a:xfrm>
          <a:prstGeom prst="rect">
            <a:avLst/>
          </a:prstGeom>
        </p:spPr>
      </p:pic>
      <p:pic>
        <p:nvPicPr>
          <p:cNvPr id="10" name="Image 8" descr="preencoded.png">
            <a:extLst>
              <a:ext uri="{FF2B5EF4-FFF2-40B4-BE49-F238E27FC236}">
                <a16:creationId xmlns:a16="http://schemas.microsoft.com/office/drawing/2014/main" id="{54287E46-EFD9-0972-39CE-9FE5E6653760}"/>
              </a:ext>
            </a:extLst>
          </p:cNvPr>
          <p:cNvPicPr>
            <a:picLocks noChangeAspect="1"/>
          </p:cNvPicPr>
          <p:nvPr/>
        </p:nvPicPr>
        <p:blipFill>
          <a:blip r:embed="rId10"/>
          <a:stretch>
            <a:fillRect/>
          </a:stretch>
        </p:blipFill>
        <p:spPr>
          <a:xfrm>
            <a:off x="0" y="6762750"/>
            <a:ext cx="12192000" cy="95250"/>
          </a:xfrm>
          <a:prstGeom prst="rect">
            <a:avLst/>
          </a:prstGeom>
        </p:spPr>
      </p:pic>
      <p:sp>
        <p:nvSpPr>
          <p:cNvPr id="11" name="Text 0">
            <a:extLst>
              <a:ext uri="{FF2B5EF4-FFF2-40B4-BE49-F238E27FC236}">
                <a16:creationId xmlns:a16="http://schemas.microsoft.com/office/drawing/2014/main" id="{DECC6AD4-0505-1564-BFE2-4F227DBCF1F8}"/>
              </a:ext>
            </a:extLst>
          </p:cNvPr>
          <p:cNvSpPr/>
          <p:nvPr/>
        </p:nvSpPr>
        <p:spPr>
          <a:xfrm>
            <a:off x="619572" y="304800"/>
            <a:ext cx="380940" cy="342900"/>
          </a:xfrm>
          <a:prstGeom prst="rect">
            <a:avLst/>
          </a:prstGeom>
          <a:noFill/>
          <a:ln/>
        </p:spPr>
        <p:txBody>
          <a:bodyPr wrap="square" lIns="0" tIns="0" rIns="0" bIns="0" rtlCol="0" anchor="t"/>
          <a:lstStyle/>
          <a:p>
            <a:pPr marL="0" indent="0">
              <a:lnSpc>
                <a:spcPts val="2700"/>
              </a:lnSpc>
              <a:buNone/>
            </a:pPr>
            <a:r>
              <a:rPr lang="en-US" sz="1800" b="1" dirty="0">
                <a:solidFill>
                  <a:srgbClr val="005E2F"/>
                </a:solidFill>
                <a:latin typeface="Segoe UI" pitchFamily="34" charset="0"/>
                <a:ea typeface="Segoe UI" pitchFamily="34" charset="-122"/>
                <a:cs typeface="Segoe UI" pitchFamily="34" charset="-120"/>
              </a:rPr>
              <a:t>OT</a:t>
            </a:r>
            <a:endParaRPr lang="en-US" sz="1800" dirty="0"/>
          </a:p>
        </p:txBody>
      </p:sp>
      <p:sp>
        <p:nvSpPr>
          <p:cNvPr id="12" name="Text 1">
            <a:extLst>
              <a:ext uri="{FF2B5EF4-FFF2-40B4-BE49-F238E27FC236}">
                <a16:creationId xmlns:a16="http://schemas.microsoft.com/office/drawing/2014/main" id="{CAFCB480-B255-3AA1-12CF-59B0C62CE684}"/>
              </a:ext>
            </a:extLst>
          </p:cNvPr>
          <p:cNvSpPr/>
          <p:nvPr/>
        </p:nvSpPr>
        <p:spPr>
          <a:xfrm>
            <a:off x="10803458" y="20955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16" name="Text 5">
            <a:extLst>
              <a:ext uri="{FF2B5EF4-FFF2-40B4-BE49-F238E27FC236}">
                <a16:creationId xmlns:a16="http://schemas.microsoft.com/office/drawing/2014/main" id="{17F2964A-C96A-2124-B92F-DFC857CE0C2F}"/>
              </a:ext>
            </a:extLst>
          </p:cNvPr>
          <p:cNvSpPr/>
          <p:nvPr/>
        </p:nvSpPr>
        <p:spPr>
          <a:xfrm>
            <a:off x="609600" y="6362700"/>
            <a:ext cx="1174075"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Strength in Trust</a:t>
            </a:r>
            <a:endParaRPr lang="en-US" sz="1050" dirty="0"/>
          </a:p>
        </p:txBody>
      </p:sp>
      <p:sp>
        <p:nvSpPr>
          <p:cNvPr id="18" name="TextBox 17">
            <a:extLst>
              <a:ext uri="{FF2B5EF4-FFF2-40B4-BE49-F238E27FC236}">
                <a16:creationId xmlns:a16="http://schemas.microsoft.com/office/drawing/2014/main" id="{64ABE897-44E3-8128-0950-BC3C3D5F30C4}"/>
              </a:ext>
            </a:extLst>
          </p:cNvPr>
          <p:cNvSpPr txBox="1"/>
          <p:nvPr/>
        </p:nvSpPr>
        <p:spPr>
          <a:xfrm>
            <a:off x="1532488" y="877766"/>
            <a:ext cx="9285624" cy="2062103"/>
          </a:xfrm>
          <a:prstGeom prst="rect">
            <a:avLst/>
          </a:prstGeom>
          <a:noFill/>
        </p:spPr>
        <p:txBody>
          <a:bodyPr wrap="square">
            <a:spAutoFit/>
          </a:bodyPr>
          <a:lstStyle/>
          <a:p>
            <a:pPr>
              <a:lnSpc>
                <a:spcPts val="2400"/>
              </a:lnSpc>
            </a:pPr>
            <a:r>
              <a:rPr lang="en-US" b="1" dirty="0">
                <a:solidFill>
                  <a:srgbClr val="FFFFFF"/>
                </a:solidFill>
                <a:latin typeface="Segoe UI" pitchFamily="34" charset="0"/>
                <a:ea typeface="Segoe UI" pitchFamily="34" charset="-122"/>
                <a:cs typeface="Segoe UI" pitchFamily="34" charset="-120"/>
              </a:rPr>
              <a:t>Assessment Overview</a:t>
            </a:r>
            <a:endParaRPr lang="en-US" dirty="0"/>
          </a:p>
          <a:p>
            <a:pPr>
              <a:buNone/>
            </a:pPr>
            <a:r>
              <a:rPr lang="en-US" dirty="0">
                <a:solidFill>
                  <a:srgbClr val="FFFFFF"/>
                </a:solidFill>
                <a:latin typeface="Segoe UI" pitchFamily="34" charset="0"/>
                <a:cs typeface="Segoe UI" pitchFamily="34" charset="-120"/>
              </a:rPr>
              <a:t>In this GTM Consulting project I was tasked with analyzing </a:t>
            </a:r>
            <a:r>
              <a:rPr lang="en-US" dirty="0" err="1">
                <a:solidFill>
                  <a:srgbClr val="FFFFFF"/>
                </a:solidFill>
                <a:latin typeface="Segoe UI" pitchFamily="34" charset="0"/>
                <a:cs typeface="Segoe UI" pitchFamily="34" charset="-120"/>
              </a:rPr>
              <a:t>OneTrust’s</a:t>
            </a:r>
            <a:r>
              <a:rPr lang="en-US" dirty="0">
                <a:solidFill>
                  <a:srgbClr val="FFFFFF"/>
                </a:solidFill>
                <a:latin typeface="Segoe UI" pitchFamily="34" charset="0"/>
                <a:cs typeface="Segoe UI" pitchFamily="34" charset="-120"/>
              </a:rPr>
              <a:t> </a:t>
            </a:r>
            <a:r>
              <a:rPr lang="en-US" b="1" dirty="0">
                <a:solidFill>
                  <a:srgbClr val="FFFFFF"/>
                </a:solidFill>
                <a:latin typeface="Segoe UI" pitchFamily="34" charset="0"/>
                <a:cs typeface="Segoe UI" pitchFamily="34" charset="-120"/>
              </a:rPr>
              <a:t>Go-To-Market (GTM) </a:t>
            </a:r>
            <a:r>
              <a:rPr lang="en-US" dirty="0">
                <a:solidFill>
                  <a:srgbClr val="FFFFFF"/>
                </a:solidFill>
                <a:latin typeface="Segoe UI" pitchFamily="34" charset="0"/>
                <a:cs typeface="Segoe UI" pitchFamily="34" charset="-120"/>
              </a:rPr>
              <a:t>performance data to demonstrate my ability to transform raw sales and renewal data into actionable business insights</a:t>
            </a:r>
          </a:p>
          <a:p>
            <a:pPr>
              <a:buNone/>
            </a:pPr>
            <a:br>
              <a:rPr lang="en-US" dirty="0">
                <a:solidFill>
                  <a:srgbClr val="FFFFFF"/>
                </a:solidFill>
                <a:latin typeface="Segoe UI" pitchFamily="34" charset="0"/>
                <a:cs typeface="Segoe UI" pitchFamily="34" charset="-120"/>
              </a:rPr>
            </a:br>
            <a:r>
              <a:rPr lang="en-US" dirty="0">
                <a:solidFill>
                  <a:srgbClr val="FFFFFF"/>
                </a:solidFill>
                <a:latin typeface="Segoe UI" pitchFamily="34" charset="0"/>
                <a:cs typeface="Segoe UI" pitchFamily="34" charset="-120"/>
              </a:rPr>
              <a:t>The goal is to apply technical, analytical, and strategic thinking to produce key insights that highlights key performance drivers across </a:t>
            </a:r>
            <a:r>
              <a:rPr lang="en-US" b="1" dirty="0">
                <a:solidFill>
                  <a:srgbClr val="FFFFFF"/>
                </a:solidFill>
                <a:latin typeface="Segoe UI" pitchFamily="34" charset="0"/>
                <a:cs typeface="Segoe UI" pitchFamily="34" charset="-120"/>
              </a:rPr>
              <a:t>sales, renewals, churn, and retention.</a:t>
            </a:r>
          </a:p>
        </p:txBody>
      </p:sp>
      <p:sp>
        <p:nvSpPr>
          <p:cNvPr id="22" name="TextBox 21">
            <a:extLst>
              <a:ext uri="{FF2B5EF4-FFF2-40B4-BE49-F238E27FC236}">
                <a16:creationId xmlns:a16="http://schemas.microsoft.com/office/drawing/2014/main" id="{D7F680B3-7AD9-62AF-6F1E-D36B223B478E}"/>
              </a:ext>
            </a:extLst>
          </p:cNvPr>
          <p:cNvSpPr txBox="1"/>
          <p:nvPr/>
        </p:nvSpPr>
        <p:spPr>
          <a:xfrm>
            <a:off x="1599883" y="3254044"/>
            <a:ext cx="8675708" cy="2800767"/>
          </a:xfrm>
          <a:prstGeom prst="rect">
            <a:avLst/>
          </a:prstGeom>
          <a:noFill/>
          <a:ln>
            <a:solidFill>
              <a:schemeClr val="bg1"/>
            </a:solidFill>
          </a:ln>
        </p:spPr>
        <p:txBody>
          <a:bodyPr wrap="square">
            <a:spAutoFit/>
          </a:bodyPr>
          <a:lstStyle/>
          <a:p>
            <a:pPr>
              <a:buNone/>
            </a:pPr>
            <a:r>
              <a:rPr lang="en-US" sz="1600" b="1" dirty="0">
                <a:solidFill>
                  <a:srgbClr val="FFFFFF"/>
                </a:solidFill>
                <a:latin typeface="Segoe UI" pitchFamily="34" charset="0"/>
                <a:cs typeface="Segoe UI" pitchFamily="34" charset="-120"/>
              </a:rPr>
              <a:t>To complete the assessment:</a:t>
            </a:r>
          </a:p>
          <a:p>
            <a:pPr>
              <a:buNone/>
            </a:pPr>
            <a:endParaRPr lang="en-US" sz="1600" b="1" dirty="0">
              <a:solidFill>
                <a:srgbClr val="FFFFFF"/>
              </a:solidFill>
              <a:latin typeface="Segoe UI" pitchFamily="34" charset="0"/>
              <a:cs typeface="Segoe UI" pitchFamily="34" charset="-120"/>
            </a:endParaRPr>
          </a:p>
          <a:p>
            <a:pPr marL="285750" indent="-285750">
              <a:buFont typeface="Arial" panose="020B0604020202020204" pitchFamily="34" charset="0"/>
              <a:buChar char="•"/>
            </a:pPr>
            <a:r>
              <a:rPr lang="en-US" sz="1600" dirty="0">
                <a:solidFill>
                  <a:srgbClr val="FFFFFF"/>
                </a:solidFill>
                <a:latin typeface="Segoe UI" pitchFamily="34" charset="0"/>
                <a:cs typeface="Segoe UI" pitchFamily="34" charset="-120"/>
              </a:rPr>
              <a:t>I modeled and cleaned the dataset using Excel/SQL/Power BI</a:t>
            </a:r>
          </a:p>
          <a:p>
            <a:endParaRPr lang="en-US" sz="1600" dirty="0">
              <a:solidFill>
                <a:srgbClr val="FFFFFF"/>
              </a:solidFill>
              <a:latin typeface="Segoe UI" pitchFamily="34" charset="0"/>
              <a:cs typeface="Segoe UI" pitchFamily="34" charset="-120"/>
            </a:endParaRPr>
          </a:p>
          <a:p>
            <a:pPr marL="285750" indent="-285750">
              <a:buFont typeface="Arial" panose="020B0604020202020204" pitchFamily="34" charset="0"/>
              <a:buChar char="•"/>
            </a:pPr>
            <a:r>
              <a:rPr lang="en-US" sz="1600" dirty="0">
                <a:solidFill>
                  <a:srgbClr val="FFFFFF"/>
                </a:solidFill>
                <a:latin typeface="Segoe UI" pitchFamily="34" charset="0"/>
                <a:cs typeface="Segoe UI" pitchFamily="34" charset="-120"/>
              </a:rPr>
              <a:t>Applied DAX calculations to create fiscal year/quarter logic aligned with </a:t>
            </a:r>
            <a:r>
              <a:rPr lang="en-US" sz="1600" dirty="0" err="1">
                <a:solidFill>
                  <a:srgbClr val="FFFFFF"/>
                </a:solidFill>
                <a:latin typeface="Segoe UI" pitchFamily="34" charset="0"/>
                <a:cs typeface="Segoe UI" pitchFamily="34" charset="-120"/>
              </a:rPr>
              <a:t>OneTrust’s</a:t>
            </a:r>
            <a:r>
              <a:rPr lang="en-US" sz="1600" dirty="0">
                <a:solidFill>
                  <a:srgbClr val="FFFFFF"/>
                </a:solidFill>
                <a:latin typeface="Segoe UI" pitchFamily="34" charset="0"/>
                <a:cs typeface="Segoe UI" pitchFamily="34" charset="-120"/>
              </a:rPr>
              <a:t> financial calendar</a:t>
            </a:r>
          </a:p>
          <a:p>
            <a:pPr marL="285750" indent="-285750">
              <a:buFont typeface="Arial" panose="020B0604020202020204" pitchFamily="34" charset="0"/>
              <a:buChar char="•"/>
            </a:pPr>
            <a:endParaRPr lang="en-US" sz="1600" dirty="0">
              <a:solidFill>
                <a:srgbClr val="FFFFFF"/>
              </a:solidFill>
              <a:latin typeface="Segoe UI" pitchFamily="34" charset="0"/>
              <a:cs typeface="Segoe UI" pitchFamily="34" charset="-120"/>
            </a:endParaRPr>
          </a:p>
          <a:p>
            <a:pPr marL="285750" indent="-285750">
              <a:buFont typeface="Arial" panose="020B0604020202020204" pitchFamily="34" charset="0"/>
              <a:buChar char="•"/>
            </a:pPr>
            <a:r>
              <a:rPr lang="en-US" sz="1600" dirty="0">
                <a:solidFill>
                  <a:srgbClr val="FFFFFF"/>
                </a:solidFill>
                <a:latin typeface="Segoe UI" pitchFamily="34" charset="0"/>
                <a:cs typeface="Segoe UI" pitchFamily="34" charset="-120"/>
              </a:rPr>
              <a:t>Built visuals that show Sales by Close Date, Renewal &amp; Churn by Expiration Date, and key SaaS metrics such as ARR, GRR, NRR, and Renewal Rate</a:t>
            </a:r>
          </a:p>
          <a:p>
            <a:endParaRPr lang="en-US" sz="1600" dirty="0">
              <a:solidFill>
                <a:srgbClr val="FFFFFF"/>
              </a:solidFill>
              <a:latin typeface="Segoe UI" pitchFamily="34" charset="0"/>
              <a:cs typeface="Segoe UI" pitchFamily="34" charset="-120"/>
            </a:endParaRPr>
          </a:p>
          <a:p>
            <a:pPr marL="285750" indent="-285750">
              <a:buFont typeface="Arial" panose="020B0604020202020204" pitchFamily="34" charset="0"/>
              <a:buChar char="•"/>
            </a:pPr>
            <a:r>
              <a:rPr lang="en-US" sz="1600" dirty="0">
                <a:solidFill>
                  <a:srgbClr val="FFFFFF"/>
                </a:solidFill>
                <a:latin typeface="Segoe UI" pitchFamily="34" charset="0"/>
                <a:cs typeface="Segoe UI" pitchFamily="34" charset="-120"/>
              </a:rPr>
              <a:t>Interpreted these metrics to provide business recommendations for leadership.</a:t>
            </a:r>
          </a:p>
        </p:txBody>
      </p:sp>
    </p:spTree>
    <p:extLst>
      <p:ext uri="{BB962C8B-B14F-4D97-AF65-F5344CB8AC3E}">
        <p14:creationId xmlns:p14="http://schemas.microsoft.com/office/powerpoint/2010/main" val="987577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609600" y="16383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981200"/>
            <a:ext cx="5257800" cy="1885950"/>
          </a:xfrm>
          <a:prstGeom prst="rect">
            <a:avLst/>
          </a:prstGeom>
        </p:spPr>
      </p:pic>
      <p:pic>
        <p:nvPicPr>
          <p:cNvPr id="7" name="Image 5" descr="preencoded.png"/>
          <p:cNvPicPr>
            <a:picLocks noChangeAspect="1"/>
          </p:cNvPicPr>
          <p:nvPr/>
        </p:nvPicPr>
        <p:blipFill>
          <a:blip r:embed="rId8"/>
          <a:stretch>
            <a:fillRect/>
          </a:stretch>
        </p:blipFill>
        <p:spPr>
          <a:xfrm>
            <a:off x="838200" y="2209800"/>
            <a:ext cx="476250" cy="476250"/>
          </a:xfrm>
          <a:prstGeom prst="rect">
            <a:avLst/>
          </a:prstGeom>
        </p:spPr>
      </p:pic>
      <p:pic>
        <p:nvPicPr>
          <p:cNvPr id="8" name="Image 6" descr="preencoded.png"/>
          <p:cNvPicPr>
            <a:picLocks noChangeAspect="1"/>
          </p:cNvPicPr>
          <p:nvPr/>
        </p:nvPicPr>
        <p:blipFill>
          <a:blip r:embed="rId9"/>
          <a:stretch>
            <a:fillRect/>
          </a:stretch>
        </p:blipFill>
        <p:spPr>
          <a:xfrm>
            <a:off x="981075" y="2314575"/>
            <a:ext cx="190500" cy="266700"/>
          </a:xfrm>
          <a:prstGeom prst="rect">
            <a:avLst/>
          </a:prstGeom>
        </p:spPr>
      </p:pic>
      <p:pic>
        <p:nvPicPr>
          <p:cNvPr id="9" name="Image 7" descr="preencoded.png"/>
          <p:cNvPicPr>
            <a:picLocks noChangeAspect="1"/>
          </p:cNvPicPr>
          <p:nvPr/>
        </p:nvPicPr>
        <p:blipFill>
          <a:blip r:embed="rId10"/>
          <a:stretch>
            <a:fillRect/>
          </a:stretch>
        </p:blipFill>
        <p:spPr>
          <a:xfrm>
            <a:off x="609600" y="4095750"/>
            <a:ext cx="5257800" cy="1619250"/>
          </a:xfrm>
          <a:prstGeom prst="rect">
            <a:avLst/>
          </a:prstGeom>
        </p:spPr>
      </p:pic>
      <p:pic>
        <p:nvPicPr>
          <p:cNvPr id="10" name="Image 8" descr="preencoded.png"/>
          <p:cNvPicPr>
            <a:picLocks noChangeAspect="1"/>
          </p:cNvPicPr>
          <p:nvPr/>
        </p:nvPicPr>
        <p:blipFill>
          <a:blip r:embed="rId8"/>
          <a:stretch>
            <a:fillRect/>
          </a:stretch>
        </p:blipFill>
        <p:spPr>
          <a:xfrm>
            <a:off x="838200" y="4324350"/>
            <a:ext cx="476250" cy="476250"/>
          </a:xfrm>
          <a:prstGeom prst="rect">
            <a:avLst/>
          </a:prstGeom>
        </p:spPr>
      </p:pic>
      <p:pic>
        <p:nvPicPr>
          <p:cNvPr id="11" name="Image 9" descr="preencoded.png"/>
          <p:cNvPicPr>
            <a:picLocks noChangeAspect="1"/>
          </p:cNvPicPr>
          <p:nvPr/>
        </p:nvPicPr>
        <p:blipFill>
          <a:blip r:embed="rId11"/>
          <a:stretch>
            <a:fillRect/>
          </a:stretch>
        </p:blipFill>
        <p:spPr>
          <a:xfrm>
            <a:off x="981075" y="4429125"/>
            <a:ext cx="190500" cy="266700"/>
          </a:xfrm>
          <a:prstGeom prst="rect">
            <a:avLst/>
          </a:prstGeom>
        </p:spPr>
      </p:pic>
      <p:pic>
        <p:nvPicPr>
          <p:cNvPr id="12" name="Image 10" descr="preencoded.png"/>
          <p:cNvPicPr>
            <a:picLocks noChangeAspect="1"/>
          </p:cNvPicPr>
          <p:nvPr/>
        </p:nvPicPr>
        <p:blipFill>
          <a:blip r:embed="rId12"/>
          <a:stretch>
            <a:fillRect/>
          </a:stretch>
        </p:blipFill>
        <p:spPr>
          <a:xfrm>
            <a:off x="6324600" y="1981200"/>
            <a:ext cx="5257800" cy="2038350"/>
          </a:xfrm>
          <a:prstGeom prst="rect">
            <a:avLst/>
          </a:prstGeom>
        </p:spPr>
      </p:pic>
      <p:pic>
        <p:nvPicPr>
          <p:cNvPr id="13" name="Image 11" descr="preencoded.png"/>
          <p:cNvPicPr>
            <a:picLocks noChangeAspect="1"/>
          </p:cNvPicPr>
          <p:nvPr/>
        </p:nvPicPr>
        <p:blipFill>
          <a:blip r:embed="rId8"/>
          <a:stretch>
            <a:fillRect/>
          </a:stretch>
        </p:blipFill>
        <p:spPr>
          <a:xfrm>
            <a:off x="6553200" y="2209800"/>
            <a:ext cx="476250" cy="476250"/>
          </a:xfrm>
          <a:prstGeom prst="rect">
            <a:avLst/>
          </a:prstGeom>
        </p:spPr>
      </p:pic>
      <p:pic>
        <p:nvPicPr>
          <p:cNvPr id="14" name="Image 12" descr="preencoded.png"/>
          <p:cNvPicPr>
            <a:picLocks noChangeAspect="1"/>
          </p:cNvPicPr>
          <p:nvPr/>
        </p:nvPicPr>
        <p:blipFill>
          <a:blip r:embed="rId13"/>
          <a:stretch>
            <a:fillRect/>
          </a:stretch>
        </p:blipFill>
        <p:spPr>
          <a:xfrm>
            <a:off x="6696075" y="2314575"/>
            <a:ext cx="190500" cy="266700"/>
          </a:xfrm>
          <a:prstGeom prst="rect">
            <a:avLst/>
          </a:prstGeom>
        </p:spPr>
      </p:pic>
      <p:pic>
        <p:nvPicPr>
          <p:cNvPr id="15" name="Image 13" descr="preencoded.png"/>
          <p:cNvPicPr>
            <a:picLocks noChangeAspect="1"/>
          </p:cNvPicPr>
          <p:nvPr/>
        </p:nvPicPr>
        <p:blipFill>
          <a:blip r:embed="rId14"/>
          <a:stretch>
            <a:fillRect/>
          </a:stretch>
        </p:blipFill>
        <p:spPr>
          <a:xfrm>
            <a:off x="6553200" y="2876550"/>
            <a:ext cx="171450" cy="171450"/>
          </a:xfrm>
          <a:prstGeom prst="rect">
            <a:avLst/>
          </a:prstGeom>
        </p:spPr>
      </p:pic>
      <p:pic>
        <p:nvPicPr>
          <p:cNvPr id="16" name="Image 14" descr="preencoded.png"/>
          <p:cNvPicPr>
            <a:picLocks noChangeAspect="1"/>
          </p:cNvPicPr>
          <p:nvPr/>
        </p:nvPicPr>
        <p:blipFill>
          <a:blip r:embed="rId14"/>
          <a:stretch>
            <a:fillRect/>
          </a:stretch>
        </p:blipFill>
        <p:spPr>
          <a:xfrm>
            <a:off x="6553200" y="3219450"/>
            <a:ext cx="171450" cy="171450"/>
          </a:xfrm>
          <a:prstGeom prst="rect">
            <a:avLst/>
          </a:prstGeom>
        </p:spPr>
      </p:pic>
      <p:pic>
        <p:nvPicPr>
          <p:cNvPr id="17" name="Image 15" descr="preencoded.png"/>
          <p:cNvPicPr>
            <a:picLocks noChangeAspect="1"/>
          </p:cNvPicPr>
          <p:nvPr/>
        </p:nvPicPr>
        <p:blipFill>
          <a:blip r:embed="rId14"/>
          <a:stretch>
            <a:fillRect/>
          </a:stretch>
        </p:blipFill>
        <p:spPr>
          <a:xfrm>
            <a:off x="6553200" y="3562350"/>
            <a:ext cx="171450" cy="171450"/>
          </a:xfrm>
          <a:prstGeom prst="rect">
            <a:avLst/>
          </a:prstGeom>
        </p:spPr>
      </p:pic>
      <p:pic>
        <p:nvPicPr>
          <p:cNvPr id="18" name="Image 16" descr="preencoded.png"/>
          <p:cNvPicPr>
            <a:picLocks noChangeAspect="1"/>
          </p:cNvPicPr>
          <p:nvPr/>
        </p:nvPicPr>
        <p:blipFill>
          <a:blip r:embed="rId10"/>
          <a:stretch>
            <a:fillRect/>
          </a:stretch>
        </p:blipFill>
        <p:spPr>
          <a:xfrm>
            <a:off x="6324600" y="4248150"/>
            <a:ext cx="5257800" cy="1619250"/>
          </a:xfrm>
          <a:prstGeom prst="rect">
            <a:avLst/>
          </a:prstGeom>
        </p:spPr>
      </p:pic>
      <p:pic>
        <p:nvPicPr>
          <p:cNvPr id="19" name="Image 17" descr="preencoded.png"/>
          <p:cNvPicPr>
            <a:picLocks noChangeAspect="1"/>
          </p:cNvPicPr>
          <p:nvPr/>
        </p:nvPicPr>
        <p:blipFill>
          <a:blip r:embed="rId8"/>
          <a:stretch>
            <a:fillRect/>
          </a:stretch>
        </p:blipFill>
        <p:spPr>
          <a:xfrm>
            <a:off x="6553200" y="4476750"/>
            <a:ext cx="476250" cy="476250"/>
          </a:xfrm>
          <a:prstGeom prst="rect">
            <a:avLst/>
          </a:prstGeom>
        </p:spPr>
      </p:pic>
      <p:pic>
        <p:nvPicPr>
          <p:cNvPr id="20" name="Image 18" descr="preencoded.png"/>
          <p:cNvPicPr>
            <a:picLocks noChangeAspect="1"/>
          </p:cNvPicPr>
          <p:nvPr/>
        </p:nvPicPr>
        <p:blipFill>
          <a:blip r:embed="rId15"/>
          <a:stretch>
            <a:fillRect/>
          </a:stretch>
        </p:blipFill>
        <p:spPr>
          <a:xfrm>
            <a:off x="6696075" y="4581525"/>
            <a:ext cx="190500" cy="266700"/>
          </a:xfrm>
          <a:prstGeom prst="rect">
            <a:avLst/>
          </a:prstGeom>
        </p:spPr>
      </p:pic>
      <p:pic>
        <p:nvPicPr>
          <p:cNvPr id="21" name="Image 19" descr="preencoded.png"/>
          <p:cNvPicPr>
            <a:picLocks noChangeAspect="1"/>
          </p:cNvPicPr>
          <p:nvPr/>
        </p:nvPicPr>
        <p:blipFill>
          <a:blip r:embed="rId16"/>
          <a:stretch>
            <a:fillRect/>
          </a:stretch>
        </p:blipFill>
        <p:spPr>
          <a:xfrm>
            <a:off x="11087100" y="6210300"/>
            <a:ext cx="114300" cy="114300"/>
          </a:xfrm>
          <a:prstGeom prst="rect">
            <a:avLst/>
          </a:prstGeom>
        </p:spPr>
      </p:pic>
      <p:pic>
        <p:nvPicPr>
          <p:cNvPr id="22" name="Image 20" descr="preencoded.png"/>
          <p:cNvPicPr>
            <a:picLocks noChangeAspect="1"/>
          </p:cNvPicPr>
          <p:nvPr/>
        </p:nvPicPr>
        <p:blipFill>
          <a:blip r:embed="rId17"/>
          <a:stretch>
            <a:fillRect/>
          </a:stretch>
        </p:blipFill>
        <p:spPr>
          <a:xfrm>
            <a:off x="11277600" y="6210300"/>
            <a:ext cx="114300" cy="114300"/>
          </a:xfrm>
          <a:prstGeom prst="rect">
            <a:avLst/>
          </a:prstGeom>
        </p:spPr>
      </p:pic>
      <p:pic>
        <p:nvPicPr>
          <p:cNvPr id="23" name="Image 21" descr="preencoded.png"/>
          <p:cNvPicPr>
            <a:picLocks noChangeAspect="1"/>
          </p:cNvPicPr>
          <p:nvPr/>
        </p:nvPicPr>
        <p:blipFill>
          <a:blip r:embed="rId18"/>
          <a:stretch>
            <a:fillRect/>
          </a:stretch>
        </p:blipFill>
        <p:spPr>
          <a:xfrm>
            <a:off x="11468100" y="6210300"/>
            <a:ext cx="114300" cy="114300"/>
          </a:xfrm>
          <a:prstGeom prst="rect">
            <a:avLst/>
          </a:prstGeom>
        </p:spPr>
      </p:pic>
      <p:pic>
        <p:nvPicPr>
          <p:cNvPr id="24" name="Image 22" descr="preencoded.png"/>
          <p:cNvPicPr>
            <a:picLocks noChangeAspect="1"/>
          </p:cNvPicPr>
          <p:nvPr/>
        </p:nvPicPr>
        <p:blipFill>
          <a:blip r:embed="rId19"/>
          <a:stretch>
            <a:fillRect/>
          </a:stretch>
        </p:blipFill>
        <p:spPr>
          <a:xfrm>
            <a:off x="0" y="6762750"/>
            <a:ext cx="12192000" cy="95250"/>
          </a:xfrm>
          <a:prstGeom prst="rect">
            <a:avLst/>
          </a:prstGeom>
        </p:spPr>
      </p:pic>
      <p:sp>
        <p:nvSpPr>
          <p:cNvPr id="25"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26"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27" name="Text 2"/>
          <p:cNvSpPr/>
          <p:nvPr/>
        </p:nvSpPr>
        <p:spPr>
          <a:xfrm>
            <a:off x="609600" y="1181100"/>
            <a:ext cx="1316736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Business Objective &amp; Context</a:t>
            </a:r>
            <a:endParaRPr lang="en-US" sz="2700" dirty="0"/>
          </a:p>
        </p:txBody>
      </p:sp>
      <p:sp>
        <p:nvSpPr>
          <p:cNvPr id="28" name="Text 3"/>
          <p:cNvSpPr/>
          <p:nvPr/>
        </p:nvSpPr>
        <p:spPr>
          <a:xfrm>
            <a:off x="1466850" y="2295525"/>
            <a:ext cx="1706999"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GTM Mission</a:t>
            </a:r>
            <a:endParaRPr lang="en-US" sz="1800" dirty="0"/>
          </a:p>
        </p:txBody>
      </p:sp>
      <p:sp>
        <p:nvSpPr>
          <p:cNvPr id="29" name="Text 4"/>
          <p:cNvSpPr/>
          <p:nvPr/>
        </p:nvSpPr>
        <p:spPr>
          <a:xfrm>
            <a:off x="838200" y="2838450"/>
            <a:ext cx="4800600" cy="800100"/>
          </a:xfrm>
          <a:prstGeom prst="rect">
            <a:avLst/>
          </a:prstGeom>
          <a:noFill/>
          <a:ln/>
        </p:spPr>
        <p:txBody>
          <a:bodyPr wrap="square" lIns="0" tIns="0" rIns="0" bIns="0" rtlCol="0" anchor="t"/>
          <a:lstStyle/>
          <a:p>
            <a:pPr marL="0" indent="0">
              <a:lnSpc>
                <a:spcPts val="2100"/>
              </a:lnSpc>
              <a:buNone/>
            </a:pPr>
            <a:r>
              <a:rPr lang="en-US" sz="1350" dirty="0">
                <a:solidFill>
                  <a:srgbClr val="FFFFFF"/>
                </a:solidFill>
                <a:latin typeface="Segoe UI" pitchFamily="34" charset="0"/>
                <a:ea typeface="Segoe UI" pitchFamily="34" charset="-122"/>
                <a:cs typeface="Segoe UI" pitchFamily="34" charset="-120"/>
              </a:rPr>
              <a:t>Enabling organizations to responsibly utilize data and artificial </a:t>
            </a:r>
            <a:r>
              <a:rPr lang="en-US" sz="1350" dirty="0">
                <a:solidFill>
                  <a:srgbClr val="FFFFFF"/>
                </a:solidFill>
                <a:latin typeface="Segoe UI" pitchFamily="34" charset="0"/>
                <a:cs typeface="Segoe UI" pitchFamily="34" charset="-120"/>
              </a:rPr>
              <a:t>intelligence</a:t>
            </a:r>
            <a:r>
              <a:rPr lang="en-US" sz="1350" dirty="0">
                <a:solidFill>
                  <a:srgbClr val="FFFFFF"/>
                </a:solidFill>
                <a:latin typeface="Segoe UI" pitchFamily="34" charset="0"/>
                <a:ea typeface="Segoe UI" pitchFamily="34" charset="-122"/>
                <a:cs typeface="Segoe UI" pitchFamily="34" charset="-120"/>
              </a:rPr>
              <a:t> through comprehensive privacy and security solutions.</a:t>
            </a:r>
            <a:endParaRPr lang="en-US" sz="1350" dirty="0"/>
          </a:p>
        </p:txBody>
      </p:sp>
      <p:sp>
        <p:nvSpPr>
          <p:cNvPr id="30" name="Text 5"/>
          <p:cNvSpPr/>
          <p:nvPr/>
        </p:nvSpPr>
        <p:spPr>
          <a:xfrm>
            <a:off x="1466850" y="4410075"/>
            <a:ext cx="2530138"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Dashboard Context</a:t>
            </a:r>
            <a:endParaRPr lang="en-US" sz="1800" dirty="0"/>
          </a:p>
        </p:txBody>
      </p:sp>
      <p:sp>
        <p:nvSpPr>
          <p:cNvPr id="31" name="Text 6"/>
          <p:cNvSpPr/>
          <p:nvPr/>
        </p:nvSpPr>
        <p:spPr>
          <a:xfrm>
            <a:off x="838200" y="4953000"/>
            <a:ext cx="4800600" cy="533400"/>
          </a:xfrm>
          <a:prstGeom prst="rect">
            <a:avLst/>
          </a:prstGeom>
          <a:noFill/>
          <a:ln/>
        </p:spPr>
        <p:txBody>
          <a:bodyPr wrap="square" lIns="0" tIns="0" rIns="0" bIns="0" rtlCol="0" anchor="t"/>
          <a:lstStyle/>
          <a:p>
            <a:pPr marL="0" indent="0">
              <a:lnSpc>
                <a:spcPts val="2100"/>
              </a:lnSpc>
              <a:buNone/>
            </a:pPr>
            <a:r>
              <a:rPr lang="en-US" sz="1350" dirty="0">
                <a:solidFill>
                  <a:srgbClr val="FFFFFF"/>
                </a:solidFill>
                <a:latin typeface="Segoe UI" pitchFamily="34" charset="0"/>
                <a:ea typeface="Segoe UI" pitchFamily="34" charset="-122"/>
                <a:cs typeface="Segoe UI" pitchFamily="34" charset="-120"/>
              </a:rPr>
              <a:t>Built to enhance business visibility into sales performance, monitor renewal health, and track revenue retention trends.</a:t>
            </a:r>
            <a:endParaRPr lang="en-US" sz="1350" dirty="0"/>
          </a:p>
        </p:txBody>
      </p:sp>
      <p:sp>
        <p:nvSpPr>
          <p:cNvPr id="32" name="Text 7"/>
          <p:cNvSpPr/>
          <p:nvPr/>
        </p:nvSpPr>
        <p:spPr>
          <a:xfrm>
            <a:off x="7181850" y="2295525"/>
            <a:ext cx="1860233"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Primary Goals</a:t>
            </a:r>
            <a:endParaRPr lang="en-US" sz="1800" dirty="0"/>
          </a:p>
        </p:txBody>
      </p:sp>
      <p:sp>
        <p:nvSpPr>
          <p:cNvPr id="33" name="Text 8"/>
          <p:cNvSpPr/>
          <p:nvPr/>
        </p:nvSpPr>
        <p:spPr>
          <a:xfrm>
            <a:off x="6800850" y="2838450"/>
            <a:ext cx="2515850" cy="266700"/>
          </a:xfrm>
          <a:prstGeom prst="rect">
            <a:avLst/>
          </a:prstGeom>
          <a:noFill/>
          <a:ln/>
        </p:spPr>
        <p:txBody>
          <a:bodyPr wrap="square" lIns="0" tIns="0" rIns="0" bIns="0" rtlCol="0" anchor="t"/>
          <a:lstStyle/>
          <a:p>
            <a:pPr marL="0" indent="0" algn="l">
              <a:lnSpc>
                <a:spcPts val="2100"/>
              </a:lnSpc>
              <a:buNone/>
            </a:pPr>
            <a:r>
              <a:rPr lang="en-US" sz="1350" dirty="0">
                <a:solidFill>
                  <a:srgbClr val="FFFFFF"/>
                </a:solidFill>
                <a:latin typeface="Segoe UI" pitchFamily="34" charset="0"/>
                <a:ea typeface="Segoe UI" pitchFamily="34" charset="-122"/>
                <a:cs typeface="Segoe UI" pitchFamily="34" charset="-120"/>
              </a:rPr>
              <a:t>Identify key revenue drivers</a:t>
            </a:r>
            <a:endParaRPr lang="en-US" sz="1350" dirty="0"/>
          </a:p>
        </p:txBody>
      </p:sp>
      <p:sp>
        <p:nvSpPr>
          <p:cNvPr id="34" name="Text 9"/>
          <p:cNvSpPr/>
          <p:nvPr/>
        </p:nvSpPr>
        <p:spPr>
          <a:xfrm>
            <a:off x="6800850" y="3181350"/>
            <a:ext cx="2653010" cy="266700"/>
          </a:xfrm>
          <a:prstGeom prst="rect">
            <a:avLst/>
          </a:prstGeom>
          <a:noFill/>
          <a:ln/>
        </p:spPr>
        <p:txBody>
          <a:bodyPr wrap="square" lIns="0" tIns="0" rIns="0" bIns="0" rtlCol="0" anchor="t"/>
          <a:lstStyle/>
          <a:p>
            <a:pPr marL="0" indent="0" algn="l">
              <a:lnSpc>
                <a:spcPts val="2100"/>
              </a:lnSpc>
              <a:buNone/>
            </a:pPr>
            <a:r>
              <a:rPr lang="en-US" sz="1350" dirty="0">
                <a:solidFill>
                  <a:srgbClr val="FFFFFF"/>
                </a:solidFill>
                <a:latin typeface="Segoe UI" pitchFamily="34" charset="0"/>
                <a:ea typeface="Segoe UI" pitchFamily="34" charset="-122"/>
                <a:cs typeface="Segoe UI" pitchFamily="34" charset="-120"/>
              </a:rPr>
              <a:t>Assess renewal performance</a:t>
            </a:r>
            <a:endParaRPr lang="en-US" sz="1350" dirty="0"/>
          </a:p>
        </p:txBody>
      </p:sp>
      <p:sp>
        <p:nvSpPr>
          <p:cNvPr id="35" name="Text 10"/>
          <p:cNvSpPr/>
          <p:nvPr/>
        </p:nvSpPr>
        <p:spPr>
          <a:xfrm>
            <a:off x="6800850" y="3524250"/>
            <a:ext cx="2569607" cy="266700"/>
          </a:xfrm>
          <a:prstGeom prst="rect">
            <a:avLst/>
          </a:prstGeom>
          <a:noFill/>
          <a:ln/>
        </p:spPr>
        <p:txBody>
          <a:bodyPr wrap="square" lIns="0" tIns="0" rIns="0" bIns="0" rtlCol="0" anchor="t"/>
          <a:lstStyle/>
          <a:p>
            <a:pPr marL="0" indent="0" algn="l">
              <a:lnSpc>
                <a:spcPts val="2100"/>
              </a:lnSpc>
              <a:buNone/>
            </a:pPr>
            <a:r>
              <a:rPr lang="en-US" sz="1350" dirty="0">
                <a:solidFill>
                  <a:srgbClr val="FFFFFF"/>
                </a:solidFill>
                <a:latin typeface="Segoe UI" pitchFamily="34" charset="0"/>
                <a:ea typeface="Segoe UI" pitchFamily="34" charset="-122"/>
                <a:cs typeface="Segoe UI" pitchFamily="34" charset="-120"/>
              </a:rPr>
              <a:t>Evaluate retention efficiency</a:t>
            </a:r>
            <a:endParaRPr lang="en-US" sz="1350" dirty="0"/>
          </a:p>
        </p:txBody>
      </p:sp>
      <p:sp>
        <p:nvSpPr>
          <p:cNvPr id="36" name="Text 11"/>
          <p:cNvSpPr/>
          <p:nvPr/>
        </p:nvSpPr>
        <p:spPr>
          <a:xfrm>
            <a:off x="7181850" y="4562475"/>
            <a:ext cx="2073295"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Problem Solved</a:t>
            </a:r>
            <a:endParaRPr lang="en-US" sz="1800" dirty="0"/>
          </a:p>
        </p:txBody>
      </p:sp>
      <p:sp>
        <p:nvSpPr>
          <p:cNvPr id="37" name="Text 12"/>
          <p:cNvSpPr/>
          <p:nvPr/>
        </p:nvSpPr>
        <p:spPr>
          <a:xfrm>
            <a:off x="6553200" y="5105400"/>
            <a:ext cx="4800600" cy="533400"/>
          </a:xfrm>
          <a:prstGeom prst="rect">
            <a:avLst/>
          </a:prstGeom>
          <a:noFill/>
          <a:ln/>
        </p:spPr>
        <p:txBody>
          <a:bodyPr wrap="square" lIns="0" tIns="0" rIns="0" bIns="0" rtlCol="0" anchor="t"/>
          <a:lstStyle/>
          <a:p>
            <a:pPr marL="0" indent="0">
              <a:lnSpc>
                <a:spcPts val="2100"/>
              </a:lnSpc>
              <a:buNone/>
            </a:pPr>
            <a:r>
              <a:rPr lang="en-US" sz="1350" dirty="0">
                <a:solidFill>
                  <a:srgbClr val="FFFFFF"/>
                </a:solidFill>
                <a:latin typeface="Segoe UI" pitchFamily="34" charset="0"/>
                <a:ea typeface="Segoe UI" pitchFamily="34" charset="-122"/>
                <a:cs typeface="Segoe UI" pitchFamily="34" charset="-120"/>
              </a:rPr>
              <a:t>Consolidates fragmented visibility between sales performance (ARR growth) and customer retention (renewal + churn).</a:t>
            </a:r>
            <a:endParaRPr lang="en-US" sz="1350" dirty="0"/>
          </a:p>
        </p:txBody>
      </p:sp>
      <p:sp>
        <p:nvSpPr>
          <p:cNvPr id="38" name="Text 13"/>
          <p:cNvSpPr/>
          <p:nvPr/>
        </p:nvSpPr>
        <p:spPr>
          <a:xfrm>
            <a:off x="609600" y="61722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609600" y="16383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905000"/>
            <a:ext cx="5334000" cy="3124200"/>
          </a:xfrm>
          <a:prstGeom prst="rect">
            <a:avLst/>
          </a:prstGeom>
        </p:spPr>
      </p:pic>
      <p:pic>
        <p:nvPicPr>
          <p:cNvPr id="7" name="Image 5" descr="preencoded.png"/>
          <p:cNvPicPr>
            <a:picLocks noChangeAspect="1"/>
          </p:cNvPicPr>
          <p:nvPr/>
        </p:nvPicPr>
        <p:blipFill>
          <a:blip r:embed="rId8"/>
          <a:stretch>
            <a:fillRect/>
          </a:stretch>
        </p:blipFill>
        <p:spPr>
          <a:xfrm>
            <a:off x="838200" y="2133600"/>
            <a:ext cx="285750" cy="304800"/>
          </a:xfrm>
          <a:prstGeom prst="rect">
            <a:avLst/>
          </a:prstGeom>
        </p:spPr>
      </p:pic>
      <p:pic>
        <p:nvPicPr>
          <p:cNvPr id="8" name="Image 6" descr="preencoded.png"/>
          <p:cNvPicPr>
            <a:picLocks noChangeAspect="1"/>
          </p:cNvPicPr>
          <p:nvPr/>
        </p:nvPicPr>
        <p:blipFill>
          <a:blip r:embed="rId7"/>
          <a:stretch>
            <a:fillRect/>
          </a:stretch>
        </p:blipFill>
        <p:spPr>
          <a:xfrm>
            <a:off x="6248400" y="1905000"/>
            <a:ext cx="5334000" cy="3124200"/>
          </a:xfrm>
          <a:prstGeom prst="rect">
            <a:avLst/>
          </a:prstGeom>
        </p:spPr>
      </p:pic>
      <p:pic>
        <p:nvPicPr>
          <p:cNvPr id="9" name="Image 7" descr="preencoded.png"/>
          <p:cNvPicPr>
            <a:picLocks noChangeAspect="1"/>
          </p:cNvPicPr>
          <p:nvPr/>
        </p:nvPicPr>
        <p:blipFill>
          <a:blip r:embed="rId9"/>
          <a:stretch>
            <a:fillRect/>
          </a:stretch>
        </p:blipFill>
        <p:spPr>
          <a:xfrm>
            <a:off x="6477000" y="2133600"/>
            <a:ext cx="228600" cy="304800"/>
          </a:xfrm>
          <a:prstGeom prst="rect">
            <a:avLst/>
          </a:prstGeom>
        </p:spPr>
      </p:pic>
      <p:pic>
        <p:nvPicPr>
          <p:cNvPr id="10" name="Image 8" descr="preencoded.png"/>
          <p:cNvPicPr>
            <a:picLocks noChangeAspect="1"/>
          </p:cNvPicPr>
          <p:nvPr/>
        </p:nvPicPr>
        <p:blipFill>
          <a:blip r:embed="rId10"/>
          <a:stretch>
            <a:fillRect/>
          </a:stretch>
        </p:blipFill>
        <p:spPr>
          <a:xfrm>
            <a:off x="6477000" y="2590800"/>
            <a:ext cx="2362200" cy="1028700"/>
          </a:xfrm>
          <a:prstGeom prst="rect">
            <a:avLst/>
          </a:prstGeom>
        </p:spPr>
      </p:pic>
      <p:pic>
        <p:nvPicPr>
          <p:cNvPr id="11" name="Image 9" descr="preencoded.png"/>
          <p:cNvPicPr>
            <a:picLocks noChangeAspect="1"/>
          </p:cNvPicPr>
          <p:nvPr/>
        </p:nvPicPr>
        <p:blipFill>
          <a:blip r:embed="rId11"/>
          <a:stretch>
            <a:fillRect/>
          </a:stretch>
        </p:blipFill>
        <p:spPr>
          <a:xfrm>
            <a:off x="6629400" y="2743200"/>
            <a:ext cx="171450" cy="266700"/>
          </a:xfrm>
          <a:prstGeom prst="rect">
            <a:avLst/>
          </a:prstGeom>
        </p:spPr>
      </p:pic>
      <p:pic>
        <p:nvPicPr>
          <p:cNvPr id="12" name="Image 10" descr="preencoded.png"/>
          <p:cNvPicPr>
            <a:picLocks noChangeAspect="1"/>
          </p:cNvPicPr>
          <p:nvPr/>
        </p:nvPicPr>
        <p:blipFill>
          <a:blip r:embed="rId10"/>
          <a:stretch>
            <a:fillRect/>
          </a:stretch>
        </p:blipFill>
        <p:spPr>
          <a:xfrm>
            <a:off x="8991600" y="2590800"/>
            <a:ext cx="2362200" cy="1028700"/>
          </a:xfrm>
          <a:prstGeom prst="rect">
            <a:avLst/>
          </a:prstGeom>
        </p:spPr>
      </p:pic>
      <p:pic>
        <p:nvPicPr>
          <p:cNvPr id="13" name="Image 11" descr="preencoded.png"/>
          <p:cNvPicPr>
            <a:picLocks noChangeAspect="1"/>
          </p:cNvPicPr>
          <p:nvPr/>
        </p:nvPicPr>
        <p:blipFill>
          <a:blip r:embed="rId12"/>
          <a:stretch>
            <a:fillRect/>
          </a:stretch>
        </p:blipFill>
        <p:spPr>
          <a:xfrm>
            <a:off x="9144000" y="2743200"/>
            <a:ext cx="190500" cy="266700"/>
          </a:xfrm>
          <a:prstGeom prst="rect">
            <a:avLst/>
          </a:prstGeom>
        </p:spPr>
      </p:pic>
      <p:pic>
        <p:nvPicPr>
          <p:cNvPr id="14" name="Image 12" descr="preencoded.png"/>
          <p:cNvPicPr>
            <a:picLocks noChangeAspect="1"/>
          </p:cNvPicPr>
          <p:nvPr/>
        </p:nvPicPr>
        <p:blipFill>
          <a:blip r:embed="rId10"/>
          <a:stretch>
            <a:fillRect/>
          </a:stretch>
        </p:blipFill>
        <p:spPr>
          <a:xfrm>
            <a:off x="6477000" y="3771900"/>
            <a:ext cx="2362200" cy="1028700"/>
          </a:xfrm>
          <a:prstGeom prst="rect">
            <a:avLst/>
          </a:prstGeom>
        </p:spPr>
      </p:pic>
      <p:pic>
        <p:nvPicPr>
          <p:cNvPr id="15" name="Image 13" descr="preencoded.png"/>
          <p:cNvPicPr>
            <a:picLocks noChangeAspect="1"/>
          </p:cNvPicPr>
          <p:nvPr/>
        </p:nvPicPr>
        <p:blipFill>
          <a:blip r:embed="rId13"/>
          <a:stretch>
            <a:fillRect/>
          </a:stretch>
        </p:blipFill>
        <p:spPr>
          <a:xfrm>
            <a:off x="6629400" y="3924300"/>
            <a:ext cx="142875" cy="266700"/>
          </a:xfrm>
          <a:prstGeom prst="rect">
            <a:avLst/>
          </a:prstGeom>
        </p:spPr>
      </p:pic>
      <p:pic>
        <p:nvPicPr>
          <p:cNvPr id="16" name="Image 14" descr="preencoded.png"/>
          <p:cNvPicPr>
            <a:picLocks noChangeAspect="1"/>
          </p:cNvPicPr>
          <p:nvPr/>
        </p:nvPicPr>
        <p:blipFill>
          <a:blip r:embed="rId10"/>
          <a:stretch>
            <a:fillRect/>
          </a:stretch>
        </p:blipFill>
        <p:spPr>
          <a:xfrm>
            <a:off x="8991600" y="3771900"/>
            <a:ext cx="2362200" cy="1028700"/>
          </a:xfrm>
          <a:prstGeom prst="rect">
            <a:avLst/>
          </a:prstGeom>
        </p:spPr>
      </p:pic>
      <p:pic>
        <p:nvPicPr>
          <p:cNvPr id="17" name="Image 15" descr="preencoded.png"/>
          <p:cNvPicPr>
            <a:picLocks noChangeAspect="1"/>
          </p:cNvPicPr>
          <p:nvPr/>
        </p:nvPicPr>
        <p:blipFill>
          <a:blip r:embed="rId14"/>
          <a:stretch>
            <a:fillRect/>
          </a:stretch>
        </p:blipFill>
        <p:spPr>
          <a:xfrm>
            <a:off x="9144000" y="3924300"/>
            <a:ext cx="190500" cy="266700"/>
          </a:xfrm>
          <a:prstGeom prst="rect">
            <a:avLst/>
          </a:prstGeom>
        </p:spPr>
      </p:pic>
      <p:pic>
        <p:nvPicPr>
          <p:cNvPr id="18" name="Image 16" descr="preencoded.png"/>
          <p:cNvPicPr>
            <a:picLocks noChangeAspect="1"/>
          </p:cNvPicPr>
          <p:nvPr/>
        </p:nvPicPr>
        <p:blipFill>
          <a:blip r:embed="rId15"/>
          <a:stretch>
            <a:fillRect/>
          </a:stretch>
        </p:blipFill>
        <p:spPr>
          <a:xfrm>
            <a:off x="609600" y="5257800"/>
            <a:ext cx="10972800" cy="914400"/>
          </a:xfrm>
          <a:prstGeom prst="rect">
            <a:avLst/>
          </a:prstGeom>
        </p:spPr>
      </p:pic>
      <p:pic>
        <p:nvPicPr>
          <p:cNvPr id="19" name="Image 17" descr="preencoded.png"/>
          <p:cNvPicPr>
            <a:picLocks noChangeAspect="1"/>
          </p:cNvPicPr>
          <p:nvPr/>
        </p:nvPicPr>
        <p:blipFill>
          <a:blip r:embed="rId16"/>
          <a:stretch>
            <a:fillRect/>
          </a:stretch>
        </p:blipFill>
        <p:spPr>
          <a:xfrm>
            <a:off x="800100" y="5581650"/>
            <a:ext cx="190500" cy="266700"/>
          </a:xfrm>
          <a:prstGeom prst="rect">
            <a:avLst/>
          </a:prstGeom>
        </p:spPr>
      </p:pic>
      <p:pic>
        <p:nvPicPr>
          <p:cNvPr id="20" name="Image 18" descr="preencoded.png"/>
          <p:cNvPicPr>
            <a:picLocks noChangeAspect="1"/>
          </p:cNvPicPr>
          <p:nvPr/>
        </p:nvPicPr>
        <p:blipFill>
          <a:blip r:embed="rId17"/>
          <a:stretch>
            <a:fillRect/>
          </a:stretch>
        </p:blipFill>
        <p:spPr>
          <a:xfrm>
            <a:off x="11087100" y="6438900"/>
            <a:ext cx="114300" cy="114300"/>
          </a:xfrm>
          <a:prstGeom prst="rect">
            <a:avLst/>
          </a:prstGeom>
        </p:spPr>
      </p:pic>
      <p:pic>
        <p:nvPicPr>
          <p:cNvPr id="21" name="Image 19" descr="preencoded.png"/>
          <p:cNvPicPr>
            <a:picLocks noChangeAspect="1"/>
          </p:cNvPicPr>
          <p:nvPr/>
        </p:nvPicPr>
        <p:blipFill>
          <a:blip r:embed="rId18"/>
          <a:stretch>
            <a:fillRect/>
          </a:stretch>
        </p:blipFill>
        <p:spPr>
          <a:xfrm>
            <a:off x="11277600" y="6438900"/>
            <a:ext cx="114300" cy="114300"/>
          </a:xfrm>
          <a:prstGeom prst="rect">
            <a:avLst/>
          </a:prstGeom>
        </p:spPr>
      </p:pic>
      <p:pic>
        <p:nvPicPr>
          <p:cNvPr id="22" name="Image 20" descr="preencoded.png"/>
          <p:cNvPicPr>
            <a:picLocks noChangeAspect="1"/>
          </p:cNvPicPr>
          <p:nvPr/>
        </p:nvPicPr>
        <p:blipFill>
          <a:blip r:embed="rId19"/>
          <a:stretch>
            <a:fillRect/>
          </a:stretch>
        </p:blipFill>
        <p:spPr>
          <a:xfrm>
            <a:off x="11468100" y="6438900"/>
            <a:ext cx="114300" cy="114300"/>
          </a:xfrm>
          <a:prstGeom prst="rect">
            <a:avLst/>
          </a:prstGeom>
        </p:spPr>
      </p:pic>
      <p:pic>
        <p:nvPicPr>
          <p:cNvPr id="23" name="Image 21" descr="preencoded.png"/>
          <p:cNvPicPr>
            <a:picLocks noChangeAspect="1"/>
          </p:cNvPicPr>
          <p:nvPr/>
        </p:nvPicPr>
        <p:blipFill>
          <a:blip r:embed="rId20"/>
          <a:stretch>
            <a:fillRect/>
          </a:stretch>
        </p:blipFill>
        <p:spPr>
          <a:xfrm>
            <a:off x="0" y="6762750"/>
            <a:ext cx="12192000" cy="95250"/>
          </a:xfrm>
          <a:prstGeom prst="rect">
            <a:avLst/>
          </a:prstGeom>
        </p:spPr>
      </p:pic>
      <p:sp>
        <p:nvSpPr>
          <p:cNvPr id="24"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25"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26" name="Text 2"/>
          <p:cNvSpPr/>
          <p:nvPr/>
        </p:nvSpPr>
        <p:spPr>
          <a:xfrm>
            <a:off x="609600" y="1181100"/>
            <a:ext cx="1316736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Approach to Data Preparation</a:t>
            </a:r>
            <a:endParaRPr lang="en-US" sz="2700" dirty="0"/>
          </a:p>
        </p:txBody>
      </p:sp>
      <p:sp>
        <p:nvSpPr>
          <p:cNvPr id="27" name="Text 3"/>
          <p:cNvSpPr/>
          <p:nvPr/>
        </p:nvSpPr>
        <p:spPr>
          <a:xfrm>
            <a:off x="1238250" y="2133600"/>
            <a:ext cx="2591395"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Technical Approach</a:t>
            </a:r>
            <a:endParaRPr lang="en-US" sz="1800" dirty="0"/>
          </a:p>
        </p:txBody>
      </p:sp>
      <p:sp>
        <p:nvSpPr>
          <p:cNvPr id="28" name="Text 4"/>
          <p:cNvSpPr/>
          <p:nvPr/>
        </p:nvSpPr>
        <p:spPr>
          <a:xfrm>
            <a:off x="1143000" y="2590800"/>
            <a:ext cx="4572000"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Raw Data Import</a:t>
            </a:r>
            <a:endParaRPr lang="en-US" sz="1200" dirty="0"/>
          </a:p>
        </p:txBody>
      </p:sp>
      <p:sp>
        <p:nvSpPr>
          <p:cNvPr id="29" name="Text 5"/>
          <p:cNvSpPr/>
          <p:nvPr/>
        </p:nvSpPr>
        <p:spPr>
          <a:xfrm>
            <a:off x="1143000" y="2819400"/>
            <a:ext cx="548640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Imported Excel data into Power BI</a:t>
            </a:r>
            <a:endParaRPr lang="en-US" sz="1050" dirty="0"/>
          </a:p>
        </p:txBody>
      </p:sp>
      <p:sp>
        <p:nvSpPr>
          <p:cNvPr id="30" name="Text 6"/>
          <p:cNvSpPr/>
          <p:nvPr/>
        </p:nvSpPr>
        <p:spPr>
          <a:xfrm>
            <a:off x="1143000" y="3162300"/>
            <a:ext cx="4572000"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Calculated Columns</a:t>
            </a:r>
            <a:endParaRPr lang="en-US" sz="1200" dirty="0"/>
          </a:p>
        </p:txBody>
      </p:sp>
      <p:sp>
        <p:nvSpPr>
          <p:cNvPr id="31" name="Text 7"/>
          <p:cNvSpPr/>
          <p:nvPr/>
        </p:nvSpPr>
        <p:spPr>
          <a:xfrm>
            <a:off x="1143000" y="3390900"/>
            <a:ext cx="548640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Added FYQ columns (fiscal year starting Feb 1)</a:t>
            </a:r>
            <a:endParaRPr lang="en-US" sz="1050" dirty="0"/>
          </a:p>
        </p:txBody>
      </p:sp>
      <p:sp>
        <p:nvSpPr>
          <p:cNvPr id="32" name="Text 8"/>
          <p:cNvSpPr/>
          <p:nvPr/>
        </p:nvSpPr>
        <p:spPr>
          <a:xfrm>
            <a:off x="1143000" y="3733800"/>
            <a:ext cx="4572000"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Key Measures</a:t>
            </a:r>
            <a:endParaRPr lang="en-US" sz="1200" dirty="0"/>
          </a:p>
        </p:txBody>
      </p:sp>
      <p:sp>
        <p:nvSpPr>
          <p:cNvPr id="33" name="Text 9"/>
          <p:cNvSpPr/>
          <p:nvPr/>
        </p:nvSpPr>
        <p:spPr>
          <a:xfrm>
            <a:off x="1143000" y="3962400"/>
            <a:ext cx="548640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Built measures for Sales, Renewal, ARR, GRR, NRR</a:t>
            </a:r>
            <a:endParaRPr lang="en-US" sz="1050" dirty="0"/>
          </a:p>
        </p:txBody>
      </p:sp>
      <p:sp>
        <p:nvSpPr>
          <p:cNvPr id="34" name="Text 10"/>
          <p:cNvSpPr/>
          <p:nvPr/>
        </p:nvSpPr>
        <p:spPr>
          <a:xfrm>
            <a:off x="1143000" y="4305300"/>
            <a:ext cx="4572000"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Time-Series Analysis</a:t>
            </a:r>
            <a:endParaRPr lang="en-US" sz="1200" dirty="0"/>
          </a:p>
        </p:txBody>
      </p:sp>
      <p:sp>
        <p:nvSpPr>
          <p:cNvPr id="35" name="Text 11"/>
          <p:cNvSpPr/>
          <p:nvPr/>
        </p:nvSpPr>
        <p:spPr>
          <a:xfrm>
            <a:off x="1143000" y="4533900"/>
            <a:ext cx="548640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Created visualizations by Close Date and Expiration Date</a:t>
            </a:r>
            <a:endParaRPr lang="en-US" sz="1050" dirty="0"/>
          </a:p>
        </p:txBody>
      </p:sp>
      <p:sp>
        <p:nvSpPr>
          <p:cNvPr id="36" name="Text 12"/>
          <p:cNvSpPr/>
          <p:nvPr/>
        </p:nvSpPr>
        <p:spPr>
          <a:xfrm>
            <a:off x="6819900" y="2133600"/>
            <a:ext cx="1458218"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Tools Used</a:t>
            </a:r>
            <a:endParaRPr lang="en-US" sz="1800" dirty="0"/>
          </a:p>
        </p:txBody>
      </p:sp>
      <p:sp>
        <p:nvSpPr>
          <p:cNvPr id="37" name="Text 13"/>
          <p:cNvSpPr/>
          <p:nvPr/>
        </p:nvSpPr>
        <p:spPr>
          <a:xfrm>
            <a:off x="6877050" y="2743200"/>
            <a:ext cx="457557"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SQL</a:t>
            </a:r>
            <a:endParaRPr lang="en-US" sz="1500" dirty="0"/>
          </a:p>
        </p:txBody>
      </p:sp>
      <p:sp>
        <p:nvSpPr>
          <p:cNvPr id="38" name="Text 14"/>
          <p:cNvSpPr/>
          <p:nvPr/>
        </p:nvSpPr>
        <p:spPr>
          <a:xfrm>
            <a:off x="6629400" y="3086100"/>
            <a:ext cx="2057400" cy="3810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Initial data manipulation and querying</a:t>
            </a:r>
            <a:endParaRPr lang="en-US" sz="1050" dirty="0"/>
          </a:p>
        </p:txBody>
      </p:sp>
      <p:sp>
        <p:nvSpPr>
          <p:cNvPr id="39" name="Text 15"/>
          <p:cNvSpPr/>
          <p:nvPr/>
        </p:nvSpPr>
        <p:spPr>
          <a:xfrm>
            <a:off x="9410700" y="2743200"/>
            <a:ext cx="1334095"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Power Query</a:t>
            </a:r>
            <a:endParaRPr lang="en-US" sz="1500" dirty="0"/>
          </a:p>
        </p:txBody>
      </p:sp>
      <p:sp>
        <p:nvSpPr>
          <p:cNvPr id="40" name="Text 16"/>
          <p:cNvSpPr/>
          <p:nvPr/>
        </p:nvSpPr>
        <p:spPr>
          <a:xfrm>
            <a:off x="9144000" y="3086100"/>
            <a:ext cx="246888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Data transformation and cleansing</a:t>
            </a:r>
            <a:endParaRPr lang="en-US" sz="1050" dirty="0"/>
          </a:p>
        </p:txBody>
      </p:sp>
      <p:sp>
        <p:nvSpPr>
          <p:cNvPr id="41" name="Text 17"/>
          <p:cNvSpPr/>
          <p:nvPr/>
        </p:nvSpPr>
        <p:spPr>
          <a:xfrm>
            <a:off x="6848475" y="3924300"/>
            <a:ext cx="470059"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DAX</a:t>
            </a:r>
            <a:endParaRPr lang="en-US" sz="1500" dirty="0"/>
          </a:p>
        </p:txBody>
      </p:sp>
      <p:sp>
        <p:nvSpPr>
          <p:cNvPr id="42" name="Text 18"/>
          <p:cNvSpPr/>
          <p:nvPr/>
        </p:nvSpPr>
        <p:spPr>
          <a:xfrm>
            <a:off x="6629400" y="4267200"/>
            <a:ext cx="2057400" cy="3810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Complex measures and calculated columns</a:t>
            </a:r>
            <a:endParaRPr lang="en-US" sz="1050" dirty="0"/>
          </a:p>
        </p:txBody>
      </p:sp>
      <p:sp>
        <p:nvSpPr>
          <p:cNvPr id="43" name="Text 19"/>
          <p:cNvSpPr/>
          <p:nvPr/>
        </p:nvSpPr>
        <p:spPr>
          <a:xfrm>
            <a:off x="9410700" y="3924300"/>
            <a:ext cx="1474113"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Data Modeling</a:t>
            </a:r>
            <a:endParaRPr lang="en-US" sz="1500" dirty="0"/>
          </a:p>
        </p:txBody>
      </p:sp>
      <p:sp>
        <p:nvSpPr>
          <p:cNvPr id="44" name="Text 20"/>
          <p:cNvSpPr/>
          <p:nvPr/>
        </p:nvSpPr>
        <p:spPr>
          <a:xfrm>
            <a:off x="9144000" y="4267200"/>
            <a:ext cx="2057400" cy="3810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Dynamic slicing and dicing capabilities</a:t>
            </a:r>
            <a:endParaRPr lang="en-US" sz="1050" dirty="0"/>
          </a:p>
        </p:txBody>
      </p:sp>
      <p:sp>
        <p:nvSpPr>
          <p:cNvPr id="45" name="Text 21"/>
          <p:cNvSpPr/>
          <p:nvPr/>
        </p:nvSpPr>
        <p:spPr>
          <a:xfrm>
            <a:off x="1104900" y="5448300"/>
            <a:ext cx="10287000" cy="5334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Conclusion:</a:t>
            </a:r>
            <a:r>
              <a:rPr lang="en-US" sz="1350" dirty="0">
                <a:solidFill>
                  <a:srgbClr val="FFFFFF"/>
                </a:solidFill>
                <a:latin typeface="Segoe UI" pitchFamily="34" charset="0"/>
                <a:ea typeface="Segoe UI" pitchFamily="34" charset="-122"/>
                <a:cs typeface="Segoe UI" pitchFamily="34" charset="-120"/>
              </a:rPr>
              <a:t> This structured approach created a clean, executive-level reporting dashboard that provides accurate, reliable insights for strategic decision-making</a:t>
            </a:r>
            <a:endParaRPr lang="en-US" sz="1350" dirty="0"/>
          </a:p>
        </p:txBody>
      </p:sp>
      <p:sp>
        <p:nvSpPr>
          <p:cNvPr id="46" name="Text 22"/>
          <p:cNvSpPr/>
          <p:nvPr/>
        </p:nvSpPr>
        <p:spPr>
          <a:xfrm>
            <a:off x="609600" y="64008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77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807720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571500" y="14859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616318"/>
            <a:ext cx="6172200" cy="5832231"/>
          </a:xfrm>
          <a:prstGeom prst="rect">
            <a:avLst/>
          </a:prstGeom>
        </p:spPr>
      </p:pic>
      <p:pic>
        <p:nvPicPr>
          <p:cNvPr id="8" name="Image 6" descr="preencoded.png"/>
          <p:cNvPicPr>
            <a:picLocks noChangeAspect="1"/>
          </p:cNvPicPr>
          <p:nvPr/>
        </p:nvPicPr>
        <p:blipFill>
          <a:blip r:embed="rId8"/>
          <a:stretch>
            <a:fillRect/>
          </a:stretch>
        </p:blipFill>
        <p:spPr>
          <a:xfrm>
            <a:off x="733141" y="5943600"/>
            <a:ext cx="5893261" cy="1381857"/>
          </a:xfrm>
          <a:prstGeom prst="rect">
            <a:avLst/>
          </a:prstGeom>
        </p:spPr>
      </p:pic>
      <p:pic>
        <p:nvPicPr>
          <p:cNvPr id="9" name="Image 7" descr="preencoded.png"/>
          <p:cNvPicPr>
            <a:picLocks noChangeAspect="1"/>
          </p:cNvPicPr>
          <p:nvPr/>
        </p:nvPicPr>
        <p:blipFill>
          <a:blip r:embed="rId9"/>
          <a:stretch>
            <a:fillRect/>
          </a:stretch>
        </p:blipFill>
        <p:spPr>
          <a:xfrm>
            <a:off x="781616" y="5983505"/>
            <a:ext cx="381000" cy="381000"/>
          </a:xfrm>
          <a:prstGeom prst="rect">
            <a:avLst/>
          </a:prstGeom>
        </p:spPr>
      </p:pic>
      <p:pic>
        <p:nvPicPr>
          <p:cNvPr id="10" name="Image 8" descr="preencoded.png"/>
          <p:cNvPicPr>
            <a:picLocks noChangeAspect="1"/>
          </p:cNvPicPr>
          <p:nvPr/>
        </p:nvPicPr>
        <p:blipFill>
          <a:blip r:embed="rId10"/>
          <a:stretch>
            <a:fillRect/>
          </a:stretch>
        </p:blipFill>
        <p:spPr>
          <a:xfrm>
            <a:off x="876300" y="607695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7143184" y="761084"/>
            <a:ext cx="4343400" cy="4153816"/>
          </a:xfrm>
          <a:prstGeom prst="rect">
            <a:avLst/>
          </a:prstGeom>
        </p:spPr>
      </p:pic>
      <p:pic>
        <p:nvPicPr>
          <p:cNvPr id="12" name="Image 10" descr="preencoded.png"/>
          <p:cNvPicPr>
            <a:picLocks noChangeAspect="1"/>
          </p:cNvPicPr>
          <p:nvPr/>
        </p:nvPicPr>
        <p:blipFill>
          <a:blip r:embed="rId9"/>
          <a:stretch>
            <a:fillRect/>
          </a:stretch>
        </p:blipFill>
        <p:spPr>
          <a:xfrm>
            <a:off x="7258050" y="929054"/>
            <a:ext cx="381000" cy="381000"/>
          </a:xfrm>
          <a:prstGeom prst="rect">
            <a:avLst/>
          </a:prstGeom>
        </p:spPr>
      </p:pic>
      <p:pic>
        <p:nvPicPr>
          <p:cNvPr id="13" name="Image 11" descr="preencoded.png"/>
          <p:cNvPicPr>
            <a:picLocks noChangeAspect="1"/>
          </p:cNvPicPr>
          <p:nvPr/>
        </p:nvPicPr>
        <p:blipFill>
          <a:blip r:embed="rId12"/>
          <a:stretch>
            <a:fillRect/>
          </a:stretch>
        </p:blipFill>
        <p:spPr>
          <a:xfrm>
            <a:off x="7369419" y="1025769"/>
            <a:ext cx="114300" cy="152400"/>
          </a:xfrm>
          <a:prstGeom prst="rect">
            <a:avLst/>
          </a:prstGeom>
        </p:spPr>
      </p:pic>
      <p:pic>
        <p:nvPicPr>
          <p:cNvPr id="14" name="Image 12" descr="preencoded.png"/>
          <p:cNvPicPr>
            <a:picLocks noChangeAspect="1"/>
          </p:cNvPicPr>
          <p:nvPr/>
        </p:nvPicPr>
        <p:blipFill>
          <a:blip r:embed="rId13"/>
          <a:stretch>
            <a:fillRect/>
          </a:stretch>
        </p:blipFill>
        <p:spPr>
          <a:xfrm>
            <a:off x="7404588" y="1479305"/>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7407519" y="2711694"/>
            <a:ext cx="152400" cy="152400"/>
          </a:xfrm>
          <a:prstGeom prst="rect">
            <a:avLst/>
          </a:prstGeom>
        </p:spPr>
      </p:pic>
      <p:pic>
        <p:nvPicPr>
          <p:cNvPr id="16" name="Image 14" descr="preencoded.png"/>
          <p:cNvPicPr>
            <a:picLocks noChangeAspect="1"/>
          </p:cNvPicPr>
          <p:nvPr/>
        </p:nvPicPr>
        <p:blipFill>
          <a:blip r:embed="rId13"/>
          <a:stretch>
            <a:fillRect/>
          </a:stretch>
        </p:blipFill>
        <p:spPr>
          <a:xfrm>
            <a:off x="7407519" y="3803682"/>
            <a:ext cx="152400" cy="152400"/>
          </a:xfrm>
          <a:prstGeom prst="rect">
            <a:avLst/>
          </a:prstGeom>
        </p:spPr>
      </p:pic>
      <p:pic>
        <p:nvPicPr>
          <p:cNvPr id="17" name="Image 15" descr="preencoded.png"/>
          <p:cNvPicPr>
            <a:picLocks noChangeAspect="1"/>
          </p:cNvPicPr>
          <p:nvPr/>
        </p:nvPicPr>
        <p:blipFill>
          <a:blip r:embed="rId14"/>
          <a:stretch>
            <a:fillRect/>
          </a:stretch>
        </p:blipFill>
        <p:spPr>
          <a:xfrm>
            <a:off x="7239000" y="5181600"/>
            <a:ext cx="4343400" cy="2209800"/>
          </a:xfrm>
          <a:prstGeom prst="rect">
            <a:avLst/>
          </a:prstGeom>
        </p:spPr>
      </p:pic>
      <p:pic>
        <p:nvPicPr>
          <p:cNvPr id="18" name="Image 16" descr="preencoded.png"/>
          <p:cNvPicPr>
            <a:picLocks noChangeAspect="1"/>
          </p:cNvPicPr>
          <p:nvPr/>
        </p:nvPicPr>
        <p:blipFill>
          <a:blip r:embed="rId9"/>
          <a:stretch>
            <a:fillRect/>
          </a:stretch>
        </p:blipFill>
        <p:spPr>
          <a:xfrm>
            <a:off x="7467600" y="5410200"/>
            <a:ext cx="381000" cy="381000"/>
          </a:xfrm>
          <a:prstGeom prst="rect">
            <a:avLst/>
          </a:prstGeom>
        </p:spPr>
      </p:pic>
      <p:pic>
        <p:nvPicPr>
          <p:cNvPr id="19" name="Image 17" descr="preencoded.png"/>
          <p:cNvPicPr>
            <a:picLocks noChangeAspect="1"/>
          </p:cNvPicPr>
          <p:nvPr/>
        </p:nvPicPr>
        <p:blipFill>
          <a:blip r:embed="rId15"/>
          <a:stretch>
            <a:fillRect/>
          </a:stretch>
        </p:blipFill>
        <p:spPr>
          <a:xfrm>
            <a:off x="7581900" y="5524500"/>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11087100" y="7658100"/>
            <a:ext cx="114300" cy="114300"/>
          </a:xfrm>
          <a:prstGeom prst="rect">
            <a:avLst/>
          </a:prstGeom>
        </p:spPr>
      </p:pic>
      <p:pic>
        <p:nvPicPr>
          <p:cNvPr id="21" name="Image 19" descr="preencoded.png"/>
          <p:cNvPicPr>
            <a:picLocks noChangeAspect="1"/>
          </p:cNvPicPr>
          <p:nvPr/>
        </p:nvPicPr>
        <p:blipFill>
          <a:blip r:embed="rId17"/>
          <a:stretch>
            <a:fillRect/>
          </a:stretch>
        </p:blipFill>
        <p:spPr>
          <a:xfrm>
            <a:off x="11277600" y="7658100"/>
            <a:ext cx="114300" cy="114300"/>
          </a:xfrm>
          <a:prstGeom prst="rect">
            <a:avLst/>
          </a:prstGeom>
        </p:spPr>
      </p:pic>
      <p:pic>
        <p:nvPicPr>
          <p:cNvPr id="22" name="Image 20" descr="preencoded.png"/>
          <p:cNvPicPr>
            <a:picLocks noChangeAspect="1"/>
          </p:cNvPicPr>
          <p:nvPr/>
        </p:nvPicPr>
        <p:blipFill>
          <a:blip r:embed="rId18"/>
          <a:stretch>
            <a:fillRect/>
          </a:stretch>
        </p:blipFill>
        <p:spPr>
          <a:xfrm>
            <a:off x="11468100" y="7658100"/>
            <a:ext cx="114300" cy="114300"/>
          </a:xfrm>
          <a:prstGeom prst="rect">
            <a:avLst/>
          </a:prstGeom>
        </p:spPr>
      </p:pic>
      <p:pic>
        <p:nvPicPr>
          <p:cNvPr id="23" name="Image 21" descr="preencoded.png"/>
          <p:cNvPicPr>
            <a:picLocks noChangeAspect="1"/>
          </p:cNvPicPr>
          <p:nvPr/>
        </p:nvPicPr>
        <p:blipFill>
          <a:blip r:embed="rId19"/>
          <a:stretch>
            <a:fillRect/>
          </a:stretch>
        </p:blipFill>
        <p:spPr>
          <a:xfrm>
            <a:off x="0" y="7981950"/>
            <a:ext cx="12192000" cy="95250"/>
          </a:xfrm>
          <a:prstGeom prst="rect">
            <a:avLst/>
          </a:prstGeom>
        </p:spPr>
      </p:pic>
      <p:sp>
        <p:nvSpPr>
          <p:cNvPr id="24"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25"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26" name="Text 2"/>
          <p:cNvSpPr/>
          <p:nvPr/>
        </p:nvSpPr>
        <p:spPr>
          <a:xfrm>
            <a:off x="559504" y="1025769"/>
            <a:ext cx="1316736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Business Insights: Sales Performance</a:t>
            </a:r>
            <a:endParaRPr lang="en-US" sz="2700" dirty="0"/>
          </a:p>
        </p:txBody>
      </p:sp>
      <p:sp>
        <p:nvSpPr>
          <p:cNvPr id="27" name="Text 3"/>
          <p:cNvSpPr/>
          <p:nvPr/>
        </p:nvSpPr>
        <p:spPr>
          <a:xfrm>
            <a:off x="733142" y="1686430"/>
            <a:ext cx="6858000"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Sales Amount by Opportunity Type</a:t>
            </a:r>
            <a:endParaRPr lang="en-US" sz="1800" dirty="0"/>
          </a:p>
        </p:txBody>
      </p:sp>
      <p:sp>
        <p:nvSpPr>
          <p:cNvPr id="28" name="Text 4"/>
          <p:cNvSpPr/>
          <p:nvPr/>
        </p:nvSpPr>
        <p:spPr>
          <a:xfrm>
            <a:off x="1333498" y="5987563"/>
            <a:ext cx="4279999" cy="266700"/>
          </a:xfrm>
          <a:prstGeom prst="rect">
            <a:avLst/>
          </a:prstGeom>
          <a:noFill/>
          <a:ln/>
        </p:spPr>
        <p:txBody>
          <a:bodyPr wrap="square" lIns="0" tIns="0" rIns="0" bIns="0" rtlCol="0" anchor="t"/>
          <a:lstStyle/>
          <a:p>
            <a:pPr marL="0" indent="0">
              <a:lnSpc>
                <a:spcPts val="2100"/>
              </a:lnSpc>
              <a:buNone/>
            </a:pPr>
            <a:r>
              <a:rPr lang="en-US" sz="1500" b="1" dirty="0">
                <a:solidFill>
                  <a:srgbClr val="FFFFFF"/>
                </a:solidFill>
                <a:latin typeface="Segoe UI" pitchFamily="34" charset="0"/>
                <a:ea typeface="Segoe UI" pitchFamily="34" charset="-122"/>
                <a:cs typeface="Segoe UI" pitchFamily="34" charset="-120"/>
              </a:rPr>
              <a:t>Peak Performance</a:t>
            </a:r>
            <a:endParaRPr lang="en-US" sz="1500" dirty="0"/>
          </a:p>
        </p:txBody>
      </p:sp>
      <p:sp>
        <p:nvSpPr>
          <p:cNvPr id="29" name="Text 5"/>
          <p:cNvSpPr/>
          <p:nvPr/>
        </p:nvSpPr>
        <p:spPr>
          <a:xfrm>
            <a:off x="1333499" y="6326799"/>
            <a:ext cx="4279999"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FY23 Q4 saw exceptional Renewal sales growth:      $24,225,733</a:t>
            </a:r>
          </a:p>
          <a:p>
            <a:pPr>
              <a:lnSpc>
                <a:spcPts val="1800"/>
              </a:lnSpc>
            </a:pPr>
            <a:r>
              <a:rPr lang="en-US" sz="1200" dirty="0">
                <a:solidFill>
                  <a:srgbClr val="FFFFFF"/>
                </a:solidFill>
                <a:latin typeface="Segoe UI" pitchFamily="34" charset="0"/>
                <a:ea typeface="Segoe UI" pitchFamily="34" charset="-122"/>
                <a:cs typeface="Segoe UI" pitchFamily="34" charset="-120"/>
              </a:rPr>
              <a:t>FY25Q2 saw exceptional Expansion sales growth:     $11,390,549</a:t>
            </a:r>
          </a:p>
          <a:p>
            <a:pPr>
              <a:lnSpc>
                <a:spcPts val="1800"/>
              </a:lnSpc>
            </a:pPr>
            <a:r>
              <a:rPr lang="en-US" sz="1200" dirty="0">
                <a:solidFill>
                  <a:srgbClr val="FFFFFF"/>
                </a:solidFill>
                <a:latin typeface="Segoe UI" pitchFamily="34" charset="0"/>
                <a:ea typeface="Segoe UI" pitchFamily="34" charset="-122"/>
                <a:cs typeface="Segoe UI" pitchFamily="34" charset="-120"/>
              </a:rPr>
              <a:t>FY25Q2 saw exceptional Land sales growth:             $10,455,014</a:t>
            </a:r>
          </a:p>
          <a:p>
            <a:pPr>
              <a:lnSpc>
                <a:spcPts val="1800"/>
              </a:lnSpc>
            </a:pPr>
            <a:endParaRPr lang="en-US" sz="1200" dirty="0">
              <a:solidFill>
                <a:srgbClr val="FFFFFF"/>
              </a:solidFill>
              <a:latin typeface="Segoe UI" pitchFamily="34" charset="0"/>
              <a:ea typeface="Segoe UI" pitchFamily="34" charset="-122"/>
              <a:cs typeface="Segoe UI" pitchFamily="34" charset="-120"/>
            </a:endParaRPr>
          </a:p>
          <a:p>
            <a:pPr>
              <a:lnSpc>
                <a:spcPts val="1800"/>
              </a:lnSpc>
            </a:pPr>
            <a:endParaRPr lang="en-US" sz="1200" dirty="0"/>
          </a:p>
          <a:p>
            <a:pPr marL="0" indent="0">
              <a:lnSpc>
                <a:spcPts val="1800"/>
              </a:lnSpc>
              <a:buNone/>
            </a:pPr>
            <a:endParaRPr lang="en-US" sz="1200" dirty="0"/>
          </a:p>
        </p:txBody>
      </p:sp>
      <p:sp>
        <p:nvSpPr>
          <p:cNvPr id="30" name="Text 6"/>
          <p:cNvSpPr/>
          <p:nvPr/>
        </p:nvSpPr>
        <p:spPr>
          <a:xfrm>
            <a:off x="7757159" y="957630"/>
            <a:ext cx="1631097"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Key Insights</a:t>
            </a:r>
            <a:endParaRPr lang="en-US" sz="1800" dirty="0"/>
          </a:p>
        </p:txBody>
      </p:sp>
      <p:sp>
        <p:nvSpPr>
          <p:cNvPr id="31" name="Text 7"/>
          <p:cNvSpPr/>
          <p:nvPr/>
        </p:nvSpPr>
        <p:spPr>
          <a:xfrm>
            <a:off x="7696200" y="1414830"/>
            <a:ext cx="3657600" cy="685800"/>
          </a:xfrm>
          <a:prstGeom prst="rect">
            <a:avLst/>
          </a:prstGeom>
          <a:noFill/>
          <a:ln/>
        </p:spPr>
        <p:txBody>
          <a:bodyPr wrap="square" lIns="0" tIns="0" rIns="0" bIns="0" rtlCol="0" anchor="t"/>
          <a:lstStyle/>
          <a:p>
            <a:pPr marL="0" indent="0" algn="l">
              <a:lnSpc>
                <a:spcPts val="1800"/>
              </a:lnSpc>
              <a:buNone/>
            </a:pPr>
            <a:r>
              <a:rPr lang="en-US" sz="1200" b="1" dirty="0">
                <a:solidFill>
                  <a:srgbClr val="FFFFFF"/>
                </a:solidFill>
                <a:latin typeface="Segoe UI" pitchFamily="34" charset="0"/>
                <a:cs typeface="Segoe UI" pitchFamily="34" charset="-120"/>
              </a:rPr>
              <a:t>Land opportunities </a:t>
            </a:r>
            <a:r>
              <a:rPr lang="en-US" sz="1200" dirty="0">
                <a:solidFill>
                  <a:srgbClr val="FFFFFF"/>
                </a:solidFill>
                <a:latin typeface="Segoe UI" pitchFamily="34" charset="0"/>
                <a:cs typeface="Segoe UI" pitchFamily="34" charset="-120"/>
              </a:rPr>
              <a:t>rebounded with </a:t>
            </a:r>
            <a:r>
              <a:rPr lang="en-US" sz="1200" b="1" dirty="0">
                <a:solidFill>
                  <a:srgbClr val="FFFFFF"/>
                </a:solidFill>
                <a:latin typeface="Segoe UI" pitchFamily="34" charset="0"/>
                <a:cs typeface="Segoe UI" pitchFamily="34" charset="-120"/>
              </a:rPr>
              <a:t>$10.5M</a:t>
            </a:r>
            <a:r>
              <a:rPr lang="en-US" sz="1200" dirty="0">
                <a:solidFill>
                  <a:srgbClr val="FFFFFF"/>
                </a:solidFill>
                <a:latin typeface="Segoe UI" pitchFamily="34" charset="0"/>
                <a:cs typeface="Segoe UI" pitchFamily="34" charset="-120"/>
              </a:rPr>
              <a:t> in </a:t>
            </a:r>
            <a:r>
              <a:rPr lang="en-US" sz="1200" b="1" dirty="0">
                <a:solidFill>
                  <a:srgbClr val="FFFFFF"/>
                </a:solidFill>
                <a:latin typeface="Segoe UI" pitchFamily="34" charset="0"/>
                <a:cs typeface="Segoe UI" pitchFamily="34" charset="-120"/>
              </a:rPr>
              <a:t>FY25 Q2</a:t>
            </a:r>
            <a:r>
              <a:rPr lang="en-US" sz="1200" dirty="0">
                <a:solidFill>
                  <a:srgbClr val="FFFFFF"/>
                </a:solidFill>
                <a:latin typeface="Segoe UI" pitchFamily="34" charset="0"/>
                <a:cs typeface="Segoe UI" pitchFamily="34" charset="-120"/>
              </a:rPr>
              <a:t> showing renewed momentum in customer acquisition as organizations resumed privacy tech investments following 2023’s IT budget constraints</a:t>
            </a:r>
          </a:p>
        </p:txBody>
      </p:sp>
      <p:sp>
        <p:nvSpPr>
          <p:cNvPr id="32" name="Text 8"/>
          <p:cNvSpPr/>
          <p:nvPr/>
        </p:nvSpPr>
        <p:spPr>
          <a:xfrm>
            <a:off x="7696200" y="2627984"/>
            <a:ext cx="3657600" cy="457200"/>
          </a:xfrm>
          <a:prstGeom prst="rect">
            <a:avLst/>
          </a:prstGeom>
          <a:noFill/>
          <a:ln/>
        </p:spPr>
        <p:txBody>
          <a:bodyPr wrap="square" lIns="0" tIns="0" rIns="0" bIns="0" rtlCol="0" anchor="t"/>
          <a:lstStyle/>
          <a:p>
            <a:pPr marL="0" indent="0" algn="l">
              <a:lnSpc>
                <a:spcPts val="1800"/>
              </a:lnSpc>
              <a:buNone/>
            </a:pPr>
            <a:r>
              <a:rPr lang="en-US" sz="1200" b="1" dirty="0">
                <a:solidFill>
                  <a:srgbClr val="FFFFFF"/>
                </a:solidFill>
                <a:latin typeface="Segoe UI" pitchFamily="34" charset="0"/>
                <a:ea typeface="Segoe UI" pitchFamily="34" charset="-122"/>
                <a:cs typeface="Segoe UI" pitchFamily="34" charset="-120"/>
              </a:rPr>
              <a:t>Expand opportunities </a:t>
            </a:r>
            <a:r>
              <a:rPr lang="en-US" sz="1200" dirty="0">
                <a:solidFill>
                  <a:srgbClr val="FFFFFF"/>
                </a:solidFill>
                <a:latin typeface="Segoe UI" pitchFamily="34" charset="0"/>
                <a:cs typeface="Segoe UI" pitchFamily="34" charset="-120"/>
              </a:rPr>
              <a:t>reached </a:t>
            </a:r>
            <a:r>
              <a:rPr lang="en-US" sz="1200" b="1" dirty="0">
                <a:solidFill>
                  <a:srgbClr val="FFFFFF"/>
                </a:solidFill>
                <a:latin typeface="Segoe UI" pitchFamily="34" charset="0"/>
                <a:cs typeface="Segoe UI" pitchFamily="34" charset="-120"/>
              </a:rPr>
              <a:t>$11.4M </a:t>
            </a:r>
            <a:r>
              <a:rPr lang="en-US" sz="1200" dirty="0">
                <a:solidFill>
                  <a:srgbClr val="FFFFFF"/>
                </a:solidFill>
                <a:latin typeface="Segoe UI" pitchFamily="34" charset="0"/>
                <a:cs typeface="Segoe UI" pitchFamily="34" charset="-120"/>
              </a:rPr>
              <a:t>in</a:t>
            </a:r>
            <a:r>
              <a:rPr lang="en-US" sz="1200" b="1" dirty="0">
                <a:solidFill>
                  <a:srgbClr val="FFFFFF"/>
                </a:solidFill>
                <a:latin typeface="Segoe UI" pitchFamily="34" charset="0"/>
                <a:cs typeface="Segoe UI" pitchFamily="34" charset="-120"/>
              </a:rPr>
              <a:t> FY25 Q2</a:t>
            </a:r>
            <a:r>
              <a:rPr lang="en-US" sz="1200" dirty="0">
                <a:solidFill>
                  <a:srgbClr val="FFFFFF"/>
                </a:solidFill>
                <a:latin typeface="Segoe UI" pitchFamily="34" charset="0"/>
                <a:cs typeface="Segoe UI" pitchFamily="34" charset="-120"/>
              </a:rPr>
              <a:t> confirming strong cross-sell traction across </a:t>
            </a:r>
            <a:r>
              <a:rPr lang="en-US" sz="1200" dirty="0" err="1">
                <a:solidFill>
                  <a:srgbClr val="FFFFFF"/>
                </a:solidFill>
                <a:latin typeface="Segoe UI" pitchFamily="34" charset="0"/>
                <a:cs typeface="Segoe UI" pitchFamily="34" charset="-120"/>
              </a:rPr>
              <a:t>OneTrust’s</a:t>
            </a:r>
            <a:r>
              <a:rPr lang="en-US" sz="1200" dirty="0">
                <a:solidFill>
                  <a:srgbClr val="FFFFFF"/>
                </a:solidFill>
                <a:latin typeface="Segoe UI" pitchFamily="34" charset="0"/>
                <a:cs typeface="Segoe UI" pitchFamily="34" charset="-120"/>
              </a:rPr>
              <a:t> compliance, GRC and AI governance solutions (sign of growing customer maturity &amp; platform dependency)</a:t>
            </a:r>
          </a:p>
        </p:txBody>
      </p:sp>
      <p:sp>
        <p:nvSpPr>
          <p:cNvPr id="33" name="Text 9"/>
          <p:cNvSpPr/>
          <p:nvPr/>
        </p:nvSpPr>
        <p:spPr>
          <a:xfrm>
            <a:off x="7677150" y="3777305"/>
            <a:ext cx="3657600" cy="457200"/>
          </a:xfrm>
          <a:prstGeom prst="rect">
            <a:avLst/>
          </a:prstGeom>
          <a:noFill/>
          <a:ln/>
        </p:spPr>
        <p:txBody>
          <a:bodyPr wrap="square" lIns="0" tIns="0" rIns="0" bIns="0" rtlCol="0" anchor="t"/>
          <a:lstStyle/>
          <a:p>
            <a:pPr marL="0" indent="0" algn="l">
              <a:lnSpc>
                <a:spcPts val="1800"/>
              </a:lnSpc>
              <a:buNone/>
            </a:pPr>
            <a:r>
              <a:rPr lang="en-US" sz="1200" b="1" dirty="0">
                <a:solidFill>
                  <a:srgbClr val="FFFFFF"/>
                </a:solidFill>
                <a:latin typeface="Segoe UI" pitchFamily="34" charset="0"/>
                <a:ea typeface="Segoe UI" pitchFamily="34" charset="-122"/>
                <a:cs typeface="Segoe UI" pitchFamily="34" charset="-120"/>
              </a:rPr>
              <a:t>Renewal opportunities </a:t>
            </a:r>
            <a:r>
              <a:rPr lang="en-US" sz="1200" dirty="0">
                <a:solidFill>
                  <a:srgbClr val="FFFFFF"/>
                </a:solidFill>
                <a:latin typeface="Segoe UI" pitchFamily="34" charset="0"/>
                <a:ea typeface="Segoe UI" pitchFamily="34" charset="-122"/>
                <a:cs typeface="Segoe UI" pitchFamily="34" charset="-120"/>
              </a:rPr>
              <a:t>peaked at </a:t>
            </a:r>
            <a:r>
              <a:rPr lang="en-US" sz="1200" b="1" dirty="0">
                <a:solidFill>
                  <a:srgbClr val="FFFFFF"/>
                </a:solidFill>
                <a:latin typeface="Segoe UI" pitchFamily="34" charset="0"/>
                <a:ea typeface="Segoe UI" pitchFamily="34" charset="-122"/>
                <a:cs typeface="Segoe UI" pitchFamily="34" charset="-120"/>
              </a:rPr>
              <a:t>$24.2M </a:t>
            </a:r>
            <a:r>
              <a:rPr lang="en-US" sz="1200" dirty="0">
                <a:solidFill>
                  <a:srgbClr val="FFFFFF"/>
                </a:solidFill>
                <a:latin typeface="Segoe UI" pitchFamily="34" charset="0"/>
                <a:ea typeface="Segoe UI" pitchFamily="34" charset="-122"/>
                <a:cs typeface="Segoe UI" pitchFamily="34" charset="-120"/>
              </a:rPr>
              <a:t>in</a:t>
            </a:r>
            <a:r>
              <a:rPr lang="en-US" sz="1200" b="1" dirty="0">
                <a:solidFill>
                  <a:srgbClr val="FFFFFF"/>
                </a:solidFill>
                <a:latin typeface="Segoe UI" pitchFamily="34" charset="0"/>
                <a:ea typeface="Segoe UI" pitchFamily="34" charset="-122"/>
                <a:cs typeface="Segoe UI" pitchFamily="34" charset="-120"/>
              </a:rPr>
              <a:t> FY23 Q4</a:t>
            </a:r>
            <a:r>
              <a:rPr lang="en-US" sz="1200" dirty="0">
                <a:solidFill>
                  <a:srgbClr val="FFFFFF"/>
                </a:solidFill>
                <a:latin typeface="Segoe UI" pitchFamily="34" charset="0"/>
                <a:ea typeface="Segoe UI" pitchFamily="34" charset="-122"/>
                <a:cs typeface="Segoe UI" pitchFamily="34" charset="-120"/>
              </a:rPr>
              <a:t> reflecting resilient enterprise retention and contract renewals fueled by global privacy legislation and rising regulatory complexity</a:t>
            </a:r>
            <a:endParaRPr lang="en-US" sz="1200" dirty="0"/>
          </a:p>
        </p:txBody>
      </p:sp>
      <p:sp>
        <p:nvSpPr>
          <p:cNvPr id="34" name="Text 10"/>
          <p:cNvSpPr/>
          <p:nvPr/>
        </p:nvSpPr>
        <p:spPr>
          <a:xfrm>
            <a:off x="7962900" y="5448300"/>
            <a:ext cx="2850713"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Strategic Implications</a:t>
            </a:r>
            <a:endParaRPr lang="en-US" sz="1800" dirty="0"/>
          </a:p>
        </p:txBody>
      </p:sp>
      <p:sp>
        <p:nvSpPr>
          <p:cNvPr id="35" name="Text 11"/>
          <p:cNvSpPr/>
          <p:nvPr/>
        </p:nvSpPr>
        <p:spPr>
          <a:xfrm>
            <a:off x="7467600" y="5943600"/>
            <a:ext cx="3886200" cy="6858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OneTrust's balanced approach leverages both new customer acquisition and existing customer value maximization</a:t>
            </a:r>
            <a:endParaRPr lang="en-US" sz="1200" dirty="0"/>
          </a:p>
        </p:txBody>
      </p:sp>
      <p:sp>
        <p:nvSpPr>
          <p:cNvPr id="36" name="Text 12"/>
          <p:cNvSpPr/>
          <p:nvPr/>
        </p:nvSpPr>
        <p:spPr>
          <a:xfrm>
            <a:off x="7467600" y="6705600"/>
            <a:ext cx="38862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This dual strategy effectively drives ARR expansion, demonstrating a mature Go-To-Market approach</a:t>
            </a:r>
            <a:endParaRPr lang="en-US" sz="1200" dirty="0"/>
          </a:p>
        </p:txBody>
      </p:sp>
      <p:sp>
        <p:nvSpPr>
          <p:cNvPr id="37" name="Text 13"/>
          <p:cNvSpPr/>
          <p:nvPr/>
        </p:nvSpPr>
        <p:spPr>
          <a:xfrm>
            <a:off x="609600" y="76200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pic>
        <p:nvPicPr>
          <p:cNvPr id="39" name="Picture 38">
            <a:extLst>
              <a:ext uri="{FF2B5EF4-FFF2-40B4-BE49-F238E27FC236}">
                <a16:creationId xmlns:a16="http://schemas.microsoft.com/office/drawing/2014/main" id="{70C0CF9B-F9FD-E779-C50E-46A418F87A8B}"/>
              </a:ext>
            </a:extLst>
          </p:cNvPr>
          <p:cNvPicPr>
            <a:picLocks noChangeAspect="1"/>
          </p:cNvPicPr>
          <p:nvPr/>
        </p:nvPicPr>
        <p:blipFill>
          <a:blip r:embed="rId20"/>
          <a:stretch>
            <a:fillRect/>
          </a:stretch>
        </p:blipFill>
        <p:spPr>
          <a:xfrm>
            <a:off x="721035" y="2137816"/>
            <a:ext cx="5905368" cy="359494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96250"/>
          </a:xfrm>
          <a:prstGeom prst="rect">
            <a:avLst/>
          </a:prstGeom>
        </p:spPr>
      </p:pic>
      <p:pic>
        <p:nvPicPr>
          <p:cNvPr id="3" name="Image 1" descr="preencoded.png"/>
          <p:cNvPicPr>
            <a:picLocks noChangeAspect="1"/>
          </p:cNvPicPr>
          <p:nvPr/>
        </p:nvPicPr>
        <p:blipFill>
          <a:blip r:embed="rId4"/>
          <a:stretch>
            <a:fillRect/>
          </a:stretch>
        </p:blipFill>
        <p:spPr>
          <a:xfrm>
            <a:off x="0" y="0"/>
            <a:ext cx="12192000" cy="809625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609600" y="16383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905000"/>
            <a:ext cx="5257800" cy="5524500"/>
          </a:xfrm>
          <a:prstGeom prst="rect">
            <a:avLst/>
          </a:prstGeom>
        </p:spPr>
      </p:pic>
      <p:pic>
        <p:nvPicPr>
          <p:cNvPr id="7" name="Image 5" descr="preencoded.png"/>
          <p:cNvPicPr>
            <a:picLocks noChangeAspect="1"/>
          </p:cNvPicPr>
          <p:nvPr/>
        </p:nvPicPr>
        <p:blipFill>
          <a:blip r:embed="rId8"/>
          <a:stretch>
            <a:fillRect/>
          </a:stretch>
        </p:blipFill>
        <p:spPr>
          <a:xfrm>
            <a:off x="838200" y="2133600"/>
            <a:ext cx="381000" cy="381000"/>
          </a:xfrm>
          <a:prstGeom prst="rect">
            <a:avLst/>
          </a:prstGeom>
        </p:spPr>
      </p:pic>
      <p:pic>
        <p:nvPicPr>
          <p:cNvPr id="8" name="Image 6" descr="preencoded.png"/>
          <p:cNvPicPr>
            <a:picLocks noChangeAspect="1"/>
          </p:cNvPicPr>
          <p:nvPr/>
        </p:nvPicPr>
        <p:blipFill>
          <a:blip r:embed="rId9"/>
          <a:stretch>
            <a:fillRect/>
          </a:stretch>
        </p:blipFill>
        <p:spPr>
          <a:xfrm>
            <a:off x="942975" y="2190750"/>
            <a:ext cx="171450" cy="266700"/>
          </a:xfrm>
          <a:prstGeom prst="rect">
            <a:avLst/>
          </a:prstGeom>
        </p:spPr>
      </p:pic>
      <p:pic>
        <p:nvPicPr>
          <p:cNvPr id="9" name="Image 7" descr="preencoded.png"/>
          <p:cNvPicPr>
            <a:picLocks noChangeAspect="1"/>
          </p:cNvPicPr>
          <p:nvPr/>
        </p:nvPicPr>
        <p:blipFill>
          <a:blip r:embed="rId10"/>
          <a:stretch>
            <a:fillRect/>
          </a:stretch>
        </p:blipFill>
        <p:spPr>
          <a:xfrm>
            <a:off x="838200" y="2667000"/>
            <a:ext cx="4781550" cy="1828800"/>
          </a:xfrm>
          <a:prstGeom prst="rect">
            <a:avLst/>
          </a:prstGeom>
        </p:spPr>
      </p:pic>
      <p:pic>
        <p:nvPicPr>
          <p:cNvPr id="10" name="Image 8" descr="preencoded.png"/>
          <p:cNvPicPr>
            <a:picLocks noChangeAspect="1"/>
          </p:cNvPicPr>
          <p:nvPr/>
        </p:nvPicPr>
        <p:blipFill>
          <a:blip r:embed="rId11"/>
          <a:stretch>
            <a:fillRect/>
          </a:stretch>
        </p:blipFill>
        <p:spPr>
          <a:xfrm>
            <a:off x="838200" y="4648200"/>
            <a:ext cx="4800600" cy="1104900"/>
          </a:xfrm>
          <a:prstGeom prst="rect">
            <a:avLst/>
          </a:prstGeom>
        </p:spPr>
      </p:pic>
      <p:pic>
        <p:nvPicPr>
          <p:cNvPr id="11" name="Image 9" descr="preencoded.png"/>
          <p:cNvPicPr>
            <a:picLocks noChangeAspect="1"/>
          </p:cNvPicPr>
          <p:nvPr/>
        </p:nvPicPr>
        <p:blipFill>
          <a:blip r:embed="rId12"/>
          <a:stretch>
            <a:fillRect/>
          </a:stretch>
        </p:blipFill>
        <p:spPr>
          <a:xfrm>
            <a:off x="990600" y="4838700"/>
            <a:ext cx="171450" cy="152400"/>
          </a:xfrm>
          <a:prstGeom prst="rect">
            <a:avLst/>
          </a:prstGeom>
        </p:spPr>
      </p:pic>
      <p:pic>
        <p:nvPicPr>
          <p:cNvPr id="12" name="Image 10" descr="preencoded.png"/>
          <p:cNvPicPr>
            <a:picLocks noChangeAspect="1"/>
          </p:cNvPicPr>
          <p:nvPr/>
        </p:nvPicPr>
        <p:blipFill>
          <a:blip r:embed="rId13"/>
          <a:stretch>
            <a:fillRect/>
          </a:stretch>
        </p:blipFill>
        <p:spPr>
          <a:xfrm>
            <a:off x="838200" y="5905500"/>
            <a:ext cx="4800600" cy="1295400"/>
          </a:xfrm>
          <a:prstGeom prst="rect">
            <a:avLst/>
          </a:prstGeom>
        </p:spPr>
      </p:pic>
      <p:pic>
        <p:nvPicPr>
          <p:cNvPr id="13" name="Image 11" descr="preencoded.png"/>
          <p:cNvPicPr>
            <a:picLocks noChangeAspect="1"/>
          </p:cNvPicPr>
          <p:nvPr/>
        </p:nvPicPr>
        <p:blipFill>
          <a:blip r:embed="rId14"/>
          <a:stretch>
            <a:fillRect/>
          </a:stretch>
        </p:blipFill>
        <p:spPr>
          <a:xfrm>
            <a:off x="6324600" y="1905000"/>
            <a:ext cx="5257800" cy="5524500"/>
          </a:xfrm>
          <a:prstGeom prst="rect">
            <a:avLst/>
          </a:prstGeom>
        </p:spPr>
      </p:pic>
      <p:pic>
        <p:nvPicPr>
          <p:cNvPr id="14" name="Image 12" descr="preencoded.png"/>
          <p:cNvPicPr>
            <a:picLocks noChangeAspect="1"/>
          </p:cNvPicPr>
          <p:nvPr/>
        </p:nvPicPr>
        <p:blipFill>
          <a:blip r:embed="rId8"/>
          <a:stretch>
            <a:fillRect/>
          </a:stretch>
        </p:blipFill>
        <p:spPr>
          <a:xfrm>
            <a:off x="6553200" y="2133600"/>
            <a:ext cx="381000" cy="381000"/>
          </a:xfrm>
          <a:prstGeom prst="rect">
            <a:avLst/>
          </a:prstGeom>
        </p:spPr>
      </p:pic>
      <p:pic>
        <p:nvPicPr>
          <p:cNvPr id="15" name="Image 13" descr="preencoded.png"/>
          <p:cNvPicPr>
            <a:picLocks noChangeAspect="1"/>
          </p:cNvPicPr>
          <p:nvPr/>
        </p:nvPicPr>
        <p:blipFill>
          <a:blip r:embed="rId15"/>
          <a:stretch>
            <a:fillRect/>
          </a:stretch>
        </p:blipFill>
        <p:spPr>
          <a:xfrm>
            <a:off x="6634163" y="2190750"/>
            <a:ext cx="219075" cy="266700"/>
          </a:xfrm>
          <a:prstGeom prst="rect">
            <a:avLst/>
          </a:prstGeom>
        </p:spPr>
      </p:pic>
      <p:pic>
        <p:nvPicPr>
          <p:cNvPr id="16" name="Image 14" descr="preencoded.png"/>
          <p:cNvPicPr>
            <a:picLocks noChangeAspect="1"/>
          </p:cNvPicPr>
          <p:nvPr/>
        </p:nvPicPr>
        <p:blipFill>
          <a:blip r:embed="rId16"/>
          <a:stretch>
            <a:fillRect/>
          </a:stretch>
        </p:blipFill>
        <p:spPr>
          <a:xfrm>
            <a:off x="6553200" y="2667000"/>
            <a:ext cx="4781550" cy="1828800"/>
          </a:xfrm>
          <a:prstGeom prst="rect">
            <a:avLst/>
          </a:prstGeom>
        </p:spPr>
      </p:pic>
      <p:pic>
        <p:nvPicPr>
          <p:cNvPr id="17" name="Image 15" descr="preencoded.png"/>
          <p:cNvPicPr>
            <a:picLocks noChangeAspect="1"/>
          </p:cNvPicPr>
          <p:nvPr/>
        </p:nvPicPr>
        <p:blipFill>
          <a:blip r:embed="rId17"/>
          <a:stretch>
            <a:fillRect/>
          </a:stretch>
        </p:blipFill>
        <p:spPr>
          <a:xfrm>
            <a:off x="6553200" y="4648200"/>
            <a:ext cx="4800600" cy="1066800"/>
          </a:xfrm>
          <a:prstGeom prst="rect">
            <a:avLst/>
          </a:prstGeom>
        </p:spPr>
      </p:pic>
      <p:pic>
        <p:nvPicPr>
          <p:cNvPr id="18" name="Image 16" descr="preencoded.png"/>
          <p:cNvPicPr>
            <a:picLocks noChangeAspect="1"/>
          </p:cNvPicPr>
          <p:nvPr/>
        </p:nvPicPr>
        <p:blipFill>
          <a:blip r:embed="rId18"/>
          <a:stretch>
            <a:fillRect/>
          </a:stretch>
        </p:blipFill>
        <p:spPr>
          <a:xfrm>
            <a:off x="6705600" y="4838700"/>
            <a:ext cx="152400" cy="152400"/>
          </a:xfrm>
          <a:prstGeom prst="rect">
            <a:avLst/>
          </a:prstGeom>
        </p:spPr>
      </p:pic>
      <p:pic>
        <p:nvPicPr>
          <p:cNvPr id="19" name="Image 17" descr="preencoded.png"/>
          <p:cNvPicPr>
            <a:picLocks noChangeAspect="1"/>
          </p:cNvPicPr>
          <p:nvPr/>
        </p:nvPicPr>
        <p:blipFill>
          <a:blip r:embed="rId19"/>
          <a:stretch>
            <a:fillRect/>
          </a:stretch>
        </p:blipFill>
        <p:spPr>
          <a:xfrm>
            <a:off x="6553200" y="5867400"/>
            <a:ext cx="4800600" cy="1066800"/>
          </a:xfrm>
          <a:prstGeom prst="rect">
            <a:avLst/>
          </a:prstGeom>
        </p:spPr>
      </p:pic>
      <p:pic>
        <p:nvPicPr>
          <p:cNvPr id="20" name="Image 18" descr="preencoded.png"/>
          <p:cNvPicPr>
            <a:picLocks noChangeAspect="1"/>
          </p:cNvPicPr>
          <p:nvPr/>
        </p:nvPicPr>
        <p:blipFill>
          <a:blip r:embed="rId20"/>
          <a:stretch>
            <a:fillRect/>
          </a:stretch>
        </p:blipFill>
        <p:spPr>
          <a:xfrm>
            <a:off x="6705600" y="6057900"/>
            <a:ext cx="152400" cy="152400"/>
          </a:xfrm>
          <a:prstGeom prst="rect">
            <a:avLst/>
          </a:prstGeom>
        </p:spPr>
      </p:pic>
      <p:pic>
        <p:nvPicPr>
          <p:cNvPr id="21" name="Image 19" descr="preencoded.png"/>
          <p:cNvPicPr>
            <a:picLocks noChangeAspect="1"/>
          </p:cNvPicPr>
          <p:nvPr/>
        </p:nvPicPr>
        <p:blipFill>
          <a:blip r:embed="rId21"/>
          <a:stretch>
            <a:fillRect/>
          </a:stretch>
        </p:blipFill>
        <p:spPr>
          <a:xfrm>
            <a:off x="11087100" y="7696200"/>
            <a:ext cx="114300" cy="114300"/>
          </a:xfrm>
          <a:prstGeom prst="rect">
            <a:avLst/>
          </a:prstGeom>
        </p:spPr>
      </p:pic>
      <p:pic>
        <p:nvPicPr>
          <p:cNvPr id="22" name="Image 20" descr="preencoded.png"/>
          <p:cNvPicPr>
            <a:picLocks noChangeAspect="1"/>
          </p:cNvPicPr>
          <p:nvPr/>
        </p:nvPicPr>
        <p:blipFill>
          <a:blip r:embed="rId22"/>
          <a:stretch>
            <a:fillRect/>
          </a:stretch>
        </p:blipFill>
        <p:spPr>
          <a:xfrm>
            <a:off x="11277600" y="7696200"/>
            <a:ext cx="114300" cy="114300"/>
          </a:xfrm>
          <a:prstGeom prst="rect">
            <a:avLst/>
          </a:prstGeom>
        </p:spPr>
      </p:pic>
      <p:pic>
        <p:nvPicPr>
          <p:cNvPr id="23" name="Image 21" descr="preencoded.png"/>
          <p:cNvPicPr>
            <a:picLocks noChangeAspect="1"/>
          </p:cNvPicPr>
          <p:nvPr/>
        </p:nvPicPr>
        <p:blipFill>
          <a:blip r:embed="rId23"/>
          <a:stretch>
            <a:fillRect/>
          </a:stretch>
        </p:blipFill>
        <p:spPr>
          <a:xfrm>
            <a:off x="11468100" y="7696200"/>
            <a:ext cx="114300" cy="114300"/>
          </a:xfrm>
          <a:prstGeom prst="rect">
            <a:avLst/>
          </a:prstGeom>
        </p:spPr>
      </p:pic>
      <p:pic>
        <p:nvPicPr>
          <p:cNvPr id="24" name="Image 22" descr="preencoded.png"/>
          <p:cNvPicPr>
            <a:picLocks noChangeAspect="1"/>
          </p:cNvPicPr>
          <p:nvPr/>
        </p:nvPicPr>
        <p:blipFill>
          <a:blip r:embed="rId24"/>
          <a:stretch>
            <a:fillRect/>
          </a:stretch>
        </p:blipFill>
        <p:spPr>
          <a:xfrm>
            <a:off x="0" y="8001000"/>
            <a:ext cx="12192000" cy="95250"/>
          </a:xfrm>
          <a:prstGeom prst="rect">
            <a:avLst/>
          </a:prstGeom>
        </p:spPr>
      </p:pic>
      <p:sp>
        <p:nvSpPr>
          <p:cNvPr id="25"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26"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27" name="Text 2"/>
          <p:cNvSpPr/>
          <p:nvPr/>
        </p:nvSpPr>
        <p:spPr>
          <a:xfrm>
            <a:off x="609600" y="1181100"/>
            <a:ext cx="1316736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Business Insights: Renewals &amp; Churn</a:t>
            </a:r>
            <a:endParaRPr lang="en-US" sz="2700" dirty="0"/>
          </a:p>
        </p:txBody>
      </p:sp>
      <p:sp>
        <p:nvSpPr>
          <p:cNvPr id="28" name="Text 3"/>
          <p:cNvSpPr/>
          <p:nvPr/>
        </p:nvSpPr>
        <p:spPr>
          <a:xfrm>
            <a:off x="1371600" y="2171700"/>
            <a:ext cx="2978229"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Renewal Rate Analysis</a:t>
            </a:r>
            <a:endParaRPr lang="en-US" sz="1800" dirty="0"/>
          </a:p>
        </p:txBody>
      </p:sp>
      <p:sp>
        <p:nvSpPr>
          <p:cNvPr id="29" name="Text 4"/>
          <p:cNvSpPr/>
          <p:nvPr/>
        </p:nvSpPr>
        <p:spPr>
          <a:xfrm>
            <a:off x="1238250" y="4800600"/>
            <a:ext cx="1046559"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Key Insight:</a:t>
            </a:r>
            <a:endParaRPr lang="en-US" sz="1200" dirty="0"/>
          </a:p>
        </p:txBody>
      </p:sp>
      <p:sp>
        <p:nvSpPr>
          <p:cNvPr id="30" name="Text 5"/>
          <p:cNvSpPr/>
          <p:nvPr/>
        </p:nvSpPr>
        <p:spPr>
          <a:xfrm>
            <a:off x="990600" y="5105400"/>
            <a:ext cx="4495800" cy="4953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Renewal rate consistently stabilizes near </a:t>
            </a:r>
            <a:r>
              <a:rPr lang="en-US" sz="1500" b="1" dirty="0">
                <a:solidFill>
                  <a:srgbClr val="FFFFFF"/>
                </a:solidFill>
                <a:latin typeface="Segoe UI" pitchFamily="34" charset="0"/>
                <a:ea typeface="Segoe UI" pitchFamily="34" charset="-122"/>
                <a:cs typeface="Segoe UI" pitchFamily="34" charset="-120"/>
              </a:rPr>
              <a:t>90%</a:t>
            </a:r>
            <a:r>
              <a:rPr lang="en-US" sz="1200" dirty="0">
                <a:solidFill>
                  <a:srgbClr val="FFFFFF"/>
                </a:solidFill>
                <a:latin typeface="Segoe UI" pitchFamily="34" charset="0"/>
                <a:ea typeface="Segoe UI" pitchFamily="34" charset="-122"/>
                <a:cs typeface="Segoe UI" pitchFamily="34" charset="-120"/>
              </a:rPr>
              <a:t>, indicating strong retention capability and high customer satisfaction.</a:t>
            </a:r>
            <a:endParaRPr lang="en-US" sz="1200" dirty="0"/>
          </a:p>
        </p:txBody>
      </p:sp>
      <p:sp>
        <p:nvSpPr>
          <p:cNvPr id="31" name="Text 6"/>
          <p:cNvSpPr/>
          <p:nvPr/>
        </p:nvSpPr>
        <p:spPr>
          <a:xfrm>
            <a:off x="1066800" y="6057900"/>
            <a:ext cx="1057096"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Benchmark:</a:t>
            </a:r>
            <a:endParaRPr lang="en-US" sz="1200" dirty="0"/>
          </a:p>
        </p:txBody>
      </p:sp>
      <p:sp>
        <p:nvSpPr>
          <p:cNvPr id="32" name="Text 7"/>
          <p:cNvSpPr/>
          <p:nvPr/>
        </p:nvSpPr>
        <p:spPr>
          <a:xfrm>
            <a:off x="990600" y="6362700"/>
            <a:ext cx="4495800" cy="6858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OneTrust's renewal rate of 90% is considered strong within the SaaS industry, where rates above 85-90% are typically benchmarked as healthy.</a:t>
            </a:r>
            <a:endParaRPr lang="en-US" sz="1200" dirty="0"/>
          </a:p>
        </p:txBody>
      </p:sp>
      <p:sp>
        <p:nvSpPr>
          <p:cNvPr id="33" name="Text 8"/>
          <p:cNvSpPr/>
          <p:nvPr/>
        </p:nvSpPr>
        <p:spPr>
          <a:xfrm>
            <a:off x="7086600" y="2171700"/>
            <a:ext cx="3261658"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Churn Periods &amp; Context</a:t>
            </a:r>
            <a:endParaRPr lang="en-US" sz="1800" dirty="0"/>
          </a:p>
        </p:txBody>
      </p:sp>
      <p:sp>
        <p:nvSpPr>
          <p:cNvPr id="34" name="Text 9"/>
          <p:cNvSpPr/>
          <p:nvPr/>
        </p:nvSpPr>
        <p:spPr>
          <a:xfrm>
            <a:off x="6934200" y="4800600"/>
            <a:ext cx="1320701"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Notable Churn:</a:t>
            </a:r>
            <a:endParaRPr lang="en-US" sz="1200" dirty="0"/>
          </a:p>
        </p:txBody>
      </p:sp>
      <p:sp>
        <p:nvSpPr>
          <p:cNvPr id="35" name="Text 10"/>
          <p:cNvSpPr/>
          <p:nvPr/>
        </p:nvSpPr>
        <p:spPr>
          <a:xfrm>
            <a:off x="6705600" y="5105400"/>
            <a:ext cx="44958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Observed around FY23–FY24 Q1, often correlating with product migrations or pricing changes.</a:t>
            </a:r>
            <a:endParaRPr lang="en-US" sz="1200" dirty="0"/>
          </a:p>
        </p:txBody>
      </p:sp>
      <p:sp>
        <p:nvSpPr>
          <p:cNvPr id="36" name="Text 11"/>
          <p:cNvSpPr/>
          <p:nvPr/>
        </p:nvSpPr>
        <p:spPr>
          <a:xfrm>
            <a:off x="6934200" y="6019800"/>
            <a:ext cx="1605558"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Business Context:</a:t>
            </a:r>
            <a:endParaRPr lang="en-US" sz="1200" dirty="0"/>
          </a:p>
        </p:txBody>
      </p:sp>
      <p:sp>
        <p:nvSpPr>
          <p:cNvPr id="37" name="Text 12"/>
          <p:cNvSpPr/>
          <p:nvPr/>
        </p:nvSpPr>
        <p:spPr>
          <a:xfrm>
            <a:off x="6705600" y="6324600"/>
            <a:ext cx="44958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In OneTrust's subscription model, churn often results from product overlap or account consolidation, requiring targeted strategies.</a:t>
            </a:r>
            <a:endParaRPr lang="en-US" sz="1200" dirty="0"/>
          </a:p>
        </p:txBody>
      </p:sp>
      <p:sp>
        <p:nvSpPr>
          <p:cNvPr id="38" name="Text 13"/>
          <p:cNvSpPr/>
          <p:nvPr/>
        </p:nvSpPr>
        <p:spPr>
          <a:xfrm>
            <a:off x="609600" y="76581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96250"/>
          </a:xfrm>
          <a:prstGeom prst="rect">
            <a:avLst/>
          </a:prstGeom>
        </p:spPr>
      </p:pic>
      <p:pic>
        <p:nvPicPr>
          <p:cNvPr id="3" name="Image 1" descr="preencoded.png"/>
          <p:cNvPicPr>
            <a:picLocks noChangeAspect="1"/>
          </p:cNvPicPr>
          <p:nvPr/>
        </p:nvPicPr>
        <p:blipFill>
          <a:blip r:embed="rId4"/>
          <a:stretch>
            <a:fillRect/>
          </a:stretch>
        </p:blipFill>
        <p:spPr>
          <a:xfrm>
            <a:off x="0" y="0"/>
            <a:ext cx="12192000" cy="809625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609600" y="16383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905000"/>
            <a:ext cx="2628900" cy="1771650"/>
          </a:xfrm>
          <a:prstGeom prst="rect">
            <a:avLst/>
          </a:prstGeom>
        </p:spPr>
      </p:pic>
      <p:pic>
        <p:nvPicPr>
          <p:cNvPr id="7" name="Image 5" descr="preencoded.png"/>
          <p:cNvPicPr>
            <a:picLocks noChangeAspect="1"/>
          </p:cNvPicPr>
          <p:nvPr/>
        </p:nvPicPr>
        <p:blipFill>
          <a:blip r:embed="rId8"/>
          <a:stretch>
            <a:fillRect/>
          </a:stretch>
        </p:blipFill>
        <p:spPr>
          <a:xfrm>
            <a:off x="762000" y="2057400"/>
            <a:ext cx="457200" cy="457200"/>
          </a:xfrm>
          <a:prstGeom prst="rect">
            <a:avLst/>
          </a:prstGeom>
        </p:spPr>
      </p:pic>
      <p:pic>
        <p:nvPicPr>
          <p:cNvPr id="8" name="Image 6" descr="preencoded.png"/>
          <p:cNvPicPr>
            <a:picLocks noChangeAspect="1"/>
          </p:cNvPicPr>
          <p:nvPr/>
        </p:nvPicPr>
        <p:blipFill>
          <a:blip r:embed="rId9"/>
          <a:stretch>
            <a:fillRect/>
          </a:stretch>
        </p:blipFill>
        <p:spPr>
          <a:xfrm>
            <a:off x="895350" y="2152650"/>
            <a:ext cx="190500" cy="266700"/>
          </a:xfrm>
          <a:prstGeom prst="rect">
            <a:avLst/>
          </a:prstGeom>
        </p:spPr>
      </p:pic>
      <p:pic>
        <p:nvPicPr>
          <p:cNvPr id="9" name="Image 7" descr="preencoded.png"/>
          <p:cNvPicPr>
            <a:picLocks noChangeAspect="1"/>
          </p:cNvPicPr>
          <p:nvPr/>
        </p:nvPicPr>
        <p:blipFill>
          <a:blip r:embed="rId10"/>
          <a:stretch>
            <a:fillRect/>
          </a:stretch>
        </p:blipFill>
        <p:spPr>
          <a:xfrm>
            <a:off x="762000" y="3371850"/>
            <a:ext cx="2324100" cy="76200"/>
          </a:xfrm>
          <a:prstGeom prst="rect">
            <a:avLst/>
          </a:prstGeom>
        </p:spPr>
      </p:pic>
      <p:pic>
        <p:nvPicPr>
          <p:cNvPr id="10" name="Image 8" descr="preencoded.png"/>
          <p:cNvPicPr>
            <a:picLocks noChangeAspect="1"/>
          </p:cNvPicPr>
          <p:nvPr/>
        </p:nvPicPr>
        <p:blipFill>
          <a:blip r:embed="rId11"/>
          <a:stretch>
            <a:fillRect/>
          </a:stretch>
        </p:blipFill>
        <p:spPr>
          <a:xfrm>
            <a:off x="762000" y="3371850"/>
            <a:ext cx="1620715" cy="70851"/>
          </a:xfrm>
          <a:prstGeom prst="rect">
            <a:avLst/>
          </a:prstGeom>
        </p:spPr>
      </p:pic>
      <p:pic>
        <p:nvPicPr>
          <p:cNvPr id="11" name="Image 9" descr="preencoded.png"/>
          <p:cNvPicPr>
            <a:picLocks noChangeAspect="1"/>
          </p:cNvPicPr>
          <p:nvPr/>
        </p:nvPicPr>
        <p:blipFill>
          <a:blip r:embed="rId7"/>
          <a:stretch>
            <a:fillRect/>
          </a:stretch>
        </p:blipFill>
        <p:spPr>
          <a:xfrm>
            <a:off x="3390900" y="1905000"/>
            <a:ext cx="2628900" cy="1771650"/>
          </a:xfrm>
          <a:prstGeom prst="rect">
            <a:avLst/>
          </a:prstGeom>
        </p:spPr>
      </p:pic>
      <p:pic>
        <p:nvPicPr>
          <p:cNvPr id="12" name="Image 10" descr="preencoded.png"/>
          <p:cNvPicPr>
            <a:picLocks noChangeAspect="1"/>
          </p:cNvPicPr>
          <p:nvPr/>
        </p:nvPicPr>
        <p:blipFill>
          <a:blip r:embed="rId8"/>
          <a:stretch>
            <a:fillRect/>
          </a:stretch>
        </p:blipFill>
        <p:spPr>
          <a:xfrm>
            <a:off x="3543300" y="2057400"/>
            <a:ext cx="457200" cy="457200"/>
          </a:xfrm>
          <a:prstGeom prst="rect">
            <a:avLst/>
          </a:prstGeom>
        </p:spPr>
      </p:pic>
      <p:pic>
        <p:nvPicPr>
          <p:cNvPr id="13" name="Image 11" descr="preencoded.png"/>
          <p:cNvPicPr>
            <a:picLocks noChangeAspect="1"/>
          </p:cNvPicPr>
          <p:nvPr/>
        </p:nvPicPr>
        <p:blipFill>
          <a:blip r:embed="rId12"/>
          <a:stretch>
            <a:fillRect/>
          </a:stretch>
        </p:blipFill>
        <p:spPr>
          <a:xfrm>
            <a:off x="3676650" y="2152650"/>
            <a:ext cx="190500" cy="266700"/>
          </a:xfrm>
          <a:prstGeom prst="rect">
            <a:avLst/>
          </a:prstGeom>
        </p:spPr>
      </p:pic>
      <p:pic>
        <p:nvPicPr>
          <p:cNvPr id="14" name="Image 12" descr="preencoded.png"/>
          <p:cNvPicPr>
            <a:picLocks noChangeAspect="1"/>
          </p:cNvPicPr>
          <p:nvPr/>
        </p:nvPicPr>
        <p:blipFill>
          <a:blip r:embed="rId10"/>
          <a:stretch>
            <a:fillRect/>
          </a:stretch>
        </p:blipFill>
        <p:spPr>
          <a:xfrm>
            <a:off x="3543300" y="3371850"/>
            <a:ext cx="2324100" cy="76200"/>
          </a:xfrm>
          <a:prstGeom prst="rect">
            <a:avLst/>
          </a:prstGeom>
        </p:spPr>
      </p:pic>
      <p:pic>
        <p:nvPicPr>
          <p:cNvPr id="15" name="Image 13" descr="preencoded.png"/>
          <p:cNvPicPr>
            <a:picLocks noChangeAspect="1"/>
          </p:cNvPicPr>
          <p:nvPr/>
        </p:nvPicPr>
        <p:blipFill>
          <a:blip r:embed="rId13"/>
          <a:stretch>
            <a:fillRect/>
          </a:stretch>
        </p:blipFill>
        <p:spPr>
          <a:xfrm>
            <a:off x="3543300" y="3371850"/>
            <a:ext cx="2091630" cy="76200"/>
          </a:xfrm>
          <a:prstGeom prst="rect">
            <a:avLst/>
          </a:prstGeom>
        </p:spPr>
      </p:pic>
      <p:pic>
        <p:nvPicPr>
          <p:cNvPr id="16" name="Image 14" descr="preencoded.png"/>
          <p:cNvPicPr>
            <a:picLocks noChangeAspect="1"/>
          </p:cNvPicPr>
          <p:nvPr/>
        </p:nvPicPr>
        <p:blipFill>
          <a:blip r:embed="rId7"/>
          <a:stretch>
            <a:fillRect/>
          </a:stretch>
        </p:blipFill>
        <p:spPr>
          <a:xfrm>
            <a:off x="6172200" y="1905000"/>
            <a:ext cx="2628900" cy="1771650"/>
          </a:xfrm>
          <a:prstGeom prst="rect">
            <a:avLst/>
          </a:prstGeom>
        </p:spPr>
      </p:pic>
      <p:pic>
        <p:nvPicPr>
          <p:cNvPr id="17" name="Image 15" descr="preencoded.png"/>
          <p:cNvPicPr>
            <a:picLocks noChangeAspect="1"/>
          </p:cNvPicPr>
          <p:nvPr/>
        </p:nvPicPr>
        <p:blipFill>
          <a:blip r:embed="rId8"/>
          <a:stretch>
            <a:fillRect/>
          </a:stretch>
        </p:blipFill>
        <p:spPr>
          <a:xfrm>
            <a:off x="6324600" y="2057400"/>
            <a:ext cx="457200" cy="457200"/>
          </a:xfrm>
          <a:prstGeom prst="rect">
            <a:avLst/>
          </a:prstGeom>
        </p:spPr>
      </p:pic>
      <p:pic>
        <p:nvPicPr>
          <p:cNvPr id="18" name="Image 16" descr="preencoded.png"/>
          <p:cNvPicPr>
            <a:picLocks noChangeAspect="1"/>
          </p:cNvPicPr>
          <p:nvPr/>
        </p:nvPicPr>
        <p:blipFill>
          <a:blip r:embed="rId14"/>
          <a:stretch>
            <a:fillRect/>
          </a:stretch>
        </p:blipFill>
        <p:spPr>
          <a:xfrm>
            <a:off x="6434138" y="2152650"/>
            <a:ext cx="238125" cy="266700"/>
          </a:xfrm>
          <a:prstGeom prst="rect">
            <a:avLst/>
          </a:prstGeom>
        </p:spPr>
      </p:pic>
      <p:pic>
        <p:nvPicPr>
          <p:cNvPr id="19" name="Image 17" descr="preencoded.png"/>
          <p:cNvPicPr>
            <a:picLocks noChangeAspect="1"/>
          </p:cNvPicPr>
          <p:nvPr/>
        </p:nvPicPr>
        <p:blipFill>
          <a:blip r:embed="rId10"/>
          <a:stretch>
            <a:fillRect/>
          </a:stretch>
        </p:blipFill>
        <p:spPr>
          <a:xfrm>
            <a:off x="6324600" y="3371850"/>
            <a:ext cx="2324100" cy="76200"/>
          </a:xfrm>
          <a:prstGeom prst="rect">
            <a:avLst/>
          </a:prstGeom>
        </p:spPr>
      </p:pic>
      <p:pic>
        <p:nvPicPr>
          <p:cNvPr id="20" name="Image 18" descr="preencoded.png"/>
          <p:cNvPicPr>
            <a:picLocks noChangeAspect="1"/>
          </p:cNvPicPr>
          <p:nvPr/>
        </p:nvPicPr>
        <p:blipFill>
          <a:blip r:embed="rId15"/>
          <a:stretch>
            <a:fillRect/>
          </a:stretch>
        </p:blipFill>
        <p:spPr>
          <a:xfrm>
            <a:off x="6324600" y="3371850"/>
            <a:ext cx="929580" cy="76200"/>
          </a:xfrm>
          <a:prstGeom prst="rect">
            <a:avLst/>
          </a:prstGeom>
        </p:spPr>
      </p:pic>
      <p:pic>
        <p:nvPicPr>
          <p:cNvPr id="21" name="Image 19" descr="preencoded.png"/>
          <p:cNvPicPr>
            <a:picLocks noChangeAspect="1"/>
          </p:cNvPicPr>
          <p:nvPr/>
        </p:nvPicPr>
        <p:blipFill>
          <a:blip r:embed="rId7"/>
          <a:stretch>
            <a:fillRect/>
          </a:stretch>
        </p:blipFill>
        <p:spPr>
          <a:xfrm>
            <a:off x="8953500" y="1905000"/>
            <a:ext cx="2628900" cy="1771650"/>
          </a:xfrm>
          <a:prstGeom prst="rect">
            <a:avLst/>
          </a:prstGeom>
        </p:spPr>
      </p:pic>
      <p:pic>
        <p:nvPicPr>
          <p:cNvPr id="22" name="Image 20" descr="preencoded.png"/>
          <p:cNvPicPr>
            <a:picLocks noChangeAspect="1"/>
          </p:cNvPicPr>
          <p:nvPr/>
        </p:nvPicPr>
        <p:blipFill>
          <a:blip r:embed="rId8"/>
          <a:stretch>
            <a:fillRect/>
          </a:stretch>
        </p:blipFill>
        <p:spPr>
          <a:xfrm>
            <a:off x="9105900" y="2057400"/>
            <a:ext cx="457200" cy="457200"/>
          </a:xfrm>
          <a:prstGeom prst="rect">
            <a:avLst/>
          </a:prstGeom>
        </p:spPr>
      </p:pic>
      <p:pic>
        <p:nvPicPr>
          <p:cNvPr id="23" name="Image 21" descr="preencoded.png"/>
          <p:cNvPicPr>
            <a:picLocks noChangeAspect="1"/>
          </p:cNvPicPr>
          <p:nvPr/>
        </p:nvPicPr>
        <p:blipFill>
          <a:blip r:embed="rId16"/>
          <a:stretch>
            <a:fillRect/>
          </a:stretch>
        </p:blipFill>
        <p:spPr>
          <a:xfrm>
            <a:off x="9258300" y="2152650"/>
            <a:ext cx="152400" cy="266700"/>
          </a:xfrm>
          <a:prstGeom prst="rect">
            <a:avLst/>
          </a:prstGeom>
        </p:spPr>
      </p:pic>
      <p:pic>
        <p:nvPicPr>
          <p:cNvPr id="24" name="Image 22" descr="preencoded.png"/>
          <p:cNvPicPr>
            <a:picLocks noChangeAspect="1"/>
          </p:cNvPicPr>
          <p:nvPr/>
        </p:nvPicPr>
        <p:blipFill>
          <a:blip r:embed="rId10"/>
          <a:stretch>
            <a:fillRect/>
          </a:stretch>
        </p:blipFill>
        <p:spPr>
          <a:xfrm>
            <a:off x="9105900" y="3371850"/>
            <a:ext cx="2324100" cy="76200"/>
          </a:xfrm>
          <a:prstGeom prst="rect">
            <a:avLst/>
          </a:prstGeom>
        </p:spPr>
      </p:pic>
      <p:pic>
        <p:nvPicPr>
          <p:cNvPr id="25" name="Image 23" descr="preencoded.png"/>
          <p:cNvPicPr>
            <a:picLocks noChangeAspect="1"/>
          </p:cNvPicPr>
          <p:nvPr/>
        </p:nvPicPr>
        <p:blipFill>
          <a:blip r:embed="rId13"/>
          <a:stretch>
            <a:fillRect/>
          </a:stretch>
        </p:blipFill>
        <p:spPr>
          <a:xfrm>
            <a:off x="9105900" y="3371850"/>
            <a:ext cx="2091630" cy="76200"/>
          </a:xfrm>
          <a:prstGeom prst="rect">
            <a:avLst/>
          </a:prstGeom>
        </p:spPr>
      </p:pic>
      <p:pic>
        <p:nvPicPr>
          <p:cNvPr id="26" name="Image 24" descr="preencoded.png"/>
          <p:cNvPicPr>
            <a:picLocks noChangeAspect="1"/>
          </p:cNvPicPr>
          <p:nvPr/>
        </p:nvPicPr>
        <p:blipFill>
          <a:blip r:embed="rId17"/>
          <a:stretch>
            <a:fillRect/>
          </a:stretch>
        </p:blipFill>
        <p:spPr>
          <a:xfrm>
            <a:off x="609600" y="3905250"/>
            <a:ext cx="3555950" cy="1771650"/>
          </a:xfrm>
          <a:prstGeom prst="rect">
            <a:avLst/>
          </a:prstGeom>
        </p:spPr>
      </p:pic>
      <p:pic>
        <p:nvPicPr>
          <p:cNvPr id="27" name="Image 25" descr="preencoded.png"/>
          <p:cNvPicPr>
            <a:picLocks noChangeAspect="1"/>
          </p:cNvPicPr>
          <p:nvPr/>
        </p:nvPicPr>
        <p:blipFill>
          <a:blip r:embed="rId8"/>
          <a:stretch>
            <a:fillRect/>
          </a:stretch>
        </p:blipFill>
        <p:spPr>
          <a:xfrm>
            <a:off x="762000" y="4057650"/>
            <a:ext cx="457200" cy="457200"/>
          </a:xfrm>
          <a:prstGeom prst="rect">
            <a:avLst/>
          </a:prstGeom>
        </p:spPr>
      </p:pic>
      <p:pic>
        <p:nvPicPr>
          <p:cNvPr id="28" name="Image 26" descr="preencoded.png"/>
          <p:cNvPicPr>
            <a:picLocks noChangeAspect="1"/>
          </p:cNvPicPr>
          <p:nvPr/>
        </p:nvPicPr>
        <p:blipFill>
          <a:blip r:embed="rId18"/>
          <a:stretch>
            <a:fillRect/>
          </a:stretch>
        </p:blipFill>
        <p:spPr>
          <a:xfrm>
            <a:off x="871538" y="4152900"/>
            <a:ext cx="238125" cy="266700"/>
          </a:xfrm>
          <a:prstGeom prst="rect">
            <a:avLst/>
          </a:prstGeom>
        </p:spPr>
      </p:pic>
      <p:pic>
        <p:nvPicPr>
          <p:cNvPr id="29" name="Image 27" descr="preencoded.png"/>
          <p:cNvPicPr>
            <a:picLocks noChangeAspect="1"/>
          </p:cNvPicPr>
          <p:nvPr/>
        </p:nvPicPr>
        <p:blipFill>
          <a:blip r:embed="rId19"/>
          <a:stretch>
            <a:fillRect/>
          </a:stretch>
        </p:blipFill>
        <p:spPr>
          <a:xfrm>
            <a:off x="762000" y="5372100"/>
            <a:ext cx="3251150" cy="76200"/>
          </a:xfrm>
          <a:prstGeom prst="rect">
            <a:avLst/>
          </a:prstGeom>
        </p:spPr>
      </p:pic>
      <p:pic>
        <p:nvPicPr>
          <p:cNvPr id="30" name="Image 28" descr="preencoded.png"/>
          <p:cNvPicPr>
            <a:picLocks noChangeAspect="1"/>
          </p:cNvPicPr>
          <p:nvPr/>
        </p:nvPicPr>
        <p:blipFill>
          <a:blip r:embed="rId20"/>
          <a:stretch>
            <a:fillRect/>
          </a:stretch>
        </p:blipFill>
        <p:spPr>
          <a:xfrm>
            <a:off x="762000" y="5372100"/>
            <a:ext cx="2113211" cy="76200"/>
          </a:xfrm>
          <a:prstGeom prst="rect">
            <a:avLst/>
          </a:prstGeom>
        </p:spPr>
      </p:pic>
      <p:pic>
        <p:nvPicPr>
          <p:cNvPr id="31" name="Image 29" descr="preencoded.png"/>
          <p:cNvPicPr>
            <a:picLocks noChangeAspect="1"/>
          </p:cNvPicPr>
          <p:nvPr/>
        </p:nvPicPr>
        <p:blipFill>
          <a:blip r:embed="rId21"/>
          <a:stretch>
            <a:fillRect/>
          </a:stretch>
        </p:blipFill>
        <p:spPr>
          <a:xfrm>
            <a:off x="4317950" y="3905250"/>
            <a:ext cx="3555950" cy="1771650"/>
          </a:xfrm>
          <a:prstGeom prst="rect">
            <a:avLst/>
          </a:prstGeom>
        </p:spPr>
      </p:pic>
      <p:pic>
        <p:nvPicPr>
          <p:cNvPr id="32" name="Image 30" descr="preencoded.png"/>
          <p:cNvPicPr>
            <a:picLocks noChangeAspect="1"/>
          </p:cNvPicPr>
          <p:nvPr/>
        </p:nvPicPr>
        <p:blipFill>
          <a:blip r:embed="rId22"/>
          <a:stretch>
            <a:fillRect/>
          </a:stretch>
        </p:blipFill>
        <p:spPr>
          <a:xfrm>
            <a:off x="4470350" y="4057650"/>
            <a:ext cx="457200" cy="457200"/>
          </a:xfrm>
          <a:prstGeom prst="rect">
            <a:avLst/>
          </a:prstGeom>
        </p:spPr>
      </p:pic>
      <p:pic>
        <p:nvPicPr>
          <p:cNvPr id="33" name="Image 31" descr="preencoded.png"/>
          <p:cNvPicPr>
            <a:picLocks noChangeAspect="1"/>
          </p:cNvPicPr>
          <p:nvPr/>
        </p:nvPicPr>
        <p:blipFill>
          <a:blip r:embed="rId23"/>
          <a:stretch>
            <a:fillRect/>
          </a:stretch>
        </p:blipFill>
        <p:spPr>
          <a:xfrm>
            <a:off x="4637038" y="4152900"/>
            <a:ext cx="123825" cy="266700"/>
          </a:xfrm>
          <a:prstGeom prst="rect">
            <a:avLst/>
          </a:prstGeom>
        </p:spPr>
      </p:pic>
      <p:pic>
        <p:nvPicPr>
          <p:cNvPr id="34" name="Image 32" descr="preencoded.png"/>
          <p:cNvPicPr>
            <a:picLocks noChangeAspect="1"/>
          </p:cNvPicPr>
          <p:nvPr/>
        </p:nvPicPr>
        <p:blipFill>
          <a:blip r:embed="rId24"/>
          <a:stretch>
            <a:fillRect/>
          </a:stretch>
        </p:blipFill>
        <p:spPr>
          <a:xfrm>
            <a:off x="4470350" y="5372100"/>
            <a:ext cx="3251150" cy="76200"/>
          </a:xfrm>
          <a:prstGeom prst="rect">
            <a:avLst/>
          </a:prstGeom>
        </p:spPr>
      </p:pic>
      <p:pic>
        <p:nvPicPr>
          <p:cNvPr id="35" name="Image 33" descr="preencoded.png"/>
          <p:cNvPicPr>
            <a:picLocks noChangeAspect="1"/>
          </p:cNvPicPr>
          <p:nvPr/>
        </p:nvPicPr>
        <p:blipFill>
          <a:blip r:embed="rId25"/>
          <a:stretch>
            <a:fillRect/>
          </a:stretch>
        </p:blipFill>
        <p:spPr>
          <a:xfrm>
            <a:off x="4470350" y="5372100"/>
            <a:ext cx="1625501" cy="76200"/>
          </a:xfrm>
          <a:prstGeom prst="rect">
            <a:avLst/>
          </a:prstGeom>
        </p:spPr>
      </p:pic>
      <p:pic>
        <p:nvPicPr>
          <p:cNvPr id="36" name="Image 34" descr="preencoded.png"/>
          <p:cNvPicPr>
            <a:picLocks noChangeAspect="1"/>
          </p:cNvPicPr>
          <p:nvPr/>
        </p:nvPicPr>
        <p:blipFill>
          <a:blip r:embed="rId26"/>
          <a:stretch>
            <a:fillRect/>
          </a:stretch>
        </p:blipFill>
        <p:spPr>
          <a:xfrm>
            <a:off x="8026301" y="3905250"/>
            <a:ext cx="3556099" cy="1771650"/>
          </a:xfrm>
          <a:prstGeom prst="rect">
            <a:avLst/>
          </a:prstGeom>
        </p:spPr>
      </p:pic>
      <p:pic>
        <p:nvPicPr>
          <p:cNvPr id="37" name="Image 35" descr="preencoded.png"/>
          <p:cNvPicPr>
            <a:picLocks noChangeAspect="1"/>
          </p:cNvPicPr>
          <p:nvPr/>
        </p:nvPicPr>
        <p:blipFill>
          <a:blip r:embed="rId27"/>
          <a:stretch>
            <a:fillRect/>
          </a:stretch>
        </p:blipFill>
        <p:spPr>
          <a:xfrm>
            <a:off x="8178701" y="4057650"/>
            <a:ext cx="457200" cy="457200"/>
          </a:xfrm>
          <a:prstGeom prst="rect">
            <a:avLst/>
          </a:prstGeom>
        </p:spPr>
      </p:pic>
      <p:pic>
        <p:nvPicPr>
          <p:cNvPr id="38" name="Image 36" descr="preencoded.png"/>
          <p:cNvPicPr>
            <a:picLocks noChangeAspect="1"/>
          </p:cNvPicPr>
          <p:nvPr/>
        </p:nvPicPr>
        <p:blipFill>
          <a:blip r:embed="rId28"/>
          <a:stretch>
            <a:fillRect/>
          </a:stretch>
        </p:blipFill>
        <p:spPr>
          <a:xfrm>
            <a:off x="8312051" y="4152900"/>
            <a:ext cx="190500" cy="266700"/>
          </a:xfrm>
          <a:prstGeom prst="rect">
            <a:avLst/>
          </a:prstGeom>
        </p:spPr>
      </p:pic>
      <p:pic>
        <p:nvPicPr>
          <p:cNvPr id="39" name="Image 37" descr="preencoded.png"/>
          <p:cNvPicPr>
            <a:picLocks noChangeAspect="1"/>
          </p:cNvPicPr>
          <p:nvPr/>
        </p:nvPicPr>
        <p:blipFill>
          <a:blip r:embed="rId29"/>
          <a:stretch>
            <a:fillRect/>
          </a:stretch>
        </p:blipFill>
        <p:spPr>
          <a:xfrm>
            <a:off x="8178701" y="5372100"/>
            <a:ext cx="3251299" cy="76200"/>
          </a:xfrm>
          <a:prstGeom prst="rect">
            <a:avLst/>
          </a:prstGeom>
        </p:spPr>
      </p:pic>
      <p:pic>
        <p:nvPicPr>
          <p:cNvPr id="40" name="Image 38" descr="preencoded.png"/>
          <p:cNvPicPr>
            <a:picLocks noChangeAspect="1"/>
          </p:cNvPicPr>
          <p:nvPr/>
        </p:nvPicPr>
        <p:blipFill>
          <a:blip r:embed="rId30"/>
          <a:stretch>
            <a:fillRect/>
          </a:stretch>
        </p:blipFill>
        <p:spPr>
          <a:xfrm>
            <a:off x="8178701" y="5372100"/>
            <a:ext cx="1950690" cy="76200"/>
          </a:xfrm>
          <a:prstGeom prst="rect">
            <a:avLst/>
          </a:prstGeom>
        </p:spPr>
      </p:pic>
      <p:pic>
        <p:nvPicPr>
          <p:cNvPr id="41" name="Image 39" descr="preencoded.png"/>
          <p:cNvPicPr>
            <a:picLocks noChangeAspect="1"/>
          </p:cNvPicPr>
          <p:nvPr/>
        </p:nvPicPr>
        <p:blipFill>
          <a:blip r:embed="rId31"/>
          <a:stretch>
            <a:fillRect/>
          </a:stretch>
        </p:blipFill>
        <p:spPr>
          <a:xfrm>
            <a:off x="609600" y="5905500"/>
            <a:ext cx="10972800" cy="1524000"/>
          </a:xfrm>
          <a:prstGeom prst="rect">
            <a:avLst/>
          </a:prstGeom>
        </p:spPr>
      </p:pic>
      <p:pic>
        <p:nvPicPr>
          <p:cNvPr id="42" name="Image 40" descr="preencoded.png"/>
          <p:cNvPicPr>
            <a:picLocks noChangeAspect="1"/>
          </p:cNvPicPr>
          <p:nvPr/>
        </p:nvPicPr>
        <p:blipFill>
          <a:blip r:embed="rId32"/>
          <a:stretch>
            <a:fillRect/>
          </a:stretch>
        </p:blipFill>
        <p:spPr>
          <a:xfrm>
            <a:off x="800100" y="6515100"/>
            <a:ext cx="219075" cy="266700"/>
          </a:xfrm>
          <a:prstGeom prst="rect">
            <a:avLst/>
          </a:prstGeom>
        </p:spPr>
      </p:pic>
      <p:pic>
        <p:nvPicPr>
          <p:cNvPr id="43" name="Image 41" descr="preencoded.png"/>
          <p:cNvPicPr>
            <a:picLocks noChangeAspect="1"/>
          </p:cNvPicPr>
          <p:nvPr/>
        </p:nvPicPr>
        <p:blipFill>
          <a:blip r:embed="rId33"/>
          <a:stretch>
            <a:fillRect/>
          </a:stretch>
        </p:blipFill>
        <p:spPr>
          <a:xfrm>
            <a:off x="6172200" y="6515100"/>
            <a:ext cx="171450" cy="266700"/>
          </a:xfrm>
          <a:prstGeom prst="rect">
            <a:avLst/>
          </a:prstGeom>
        </p:spPr>
      </p:pic>
      <p:pic>
        <p:nvPicPr>
          <p:cNvPr id="44" name="Image 42" descr="preencoded.png"/>
          <p:cNvPicPr>
            <a:picLocks noChangeAspect="1"/>
          </p:cNvPicPr>
          <p:nvPr/>
        </p:nvPicPr>
        <p:blipFill>
          <a:blip r:embed="rId34"/>
          <a:stretch>
            <a:fillRect/>
          </a:stretch>
        </p:blipFill>
        <p:spPr>
          <a:xfrm>
            <a:off x="800100" y="6972300"/>
            <a:ext cx="219075" cy="266700"/>
          </a:xfrm>
          <a:prstGeom prst="rect">
            <a:avLst/>
          </a:prstGeom>
        </p:spPr>
      </p:pic>
      <p:pic>
        <p:nvPicPr>
          <p:cNvPr id="45" name="Image 43" descr="preencoded.png"/>
          <p:cNvPicPr>
            <a:picLocks noChangeAspect="1"/>
          </p:cNvPicPr>
          <p:nvPr/>
        </p:nvPicPr>
        <p:blipFill>
          <a:blip r:embed="rId35"/>
          <a:stretch>
            <a:fillRect/>
          </a:stretch>
        </p:blipFill>
        <p:spPr>
          <a:xfrm>
            <a:off x="6172200" y="6972300"/>
            <a:ext cx="219075" cy="266700"/>
          </a:xfrm>
          <a:prstGeom prst="rect">
            <a:avLst/>
          </a:prstGeom>
        </p:spPr>
      </p:pic>
      <p:pic>
        <p:nvPicPr>
          <p:cNvPr id="46" name="Image 44" descr="preencoded.png"/>
          <p:cNvPicPr>
            <a:picLocks noChangeAspect="1"/>
          </p:cNvPicPr>
          <p:nvPr/>
        </p:nvPicPr>
        <p:blipFill>
          <a:blip r:embed="rId36"/>
          <a:stretch>
            <a:fillRect/>
          </a:stretch>
        </p:blipFill>
        <p:spPr>
          <a:xfrm>
            <a:off x="11087100" y="7696200"/>
            <a:ext cx="114300" cy="114300"/>
          </a:xfrm>
          <a:prstGeom prst="rect">
            <a:avLst/>
          </a:prstGeom>
        </p:spPr>
      </p:pic>
      <p:pic>
        <p:nvPicPr>
          <p:cNvPr id="47" name="Image 45" descr="preencoded.png"/>
          <p:cNvPicPr>
            <a:picLocks noChangeAspect="1"/>
          </p:cNvPicPr>
          <p:nvPr/>
        </p:nvPicPr>
        <p:blipFill>
          <a:blip r:embed="rId37"/>
          <a:stretch>
            <a:fillRect/>
          </a:stretch>
        </p:blipFill>
        <p:spPr>
          <a:xfrm>
            <a:off x="11277600" y="7696200"/>
            <a:ext cx="114300" cy="114300"/>
          </a:xfrm>
          <a:prstGeom prst="rect">
            <a:avLst/>
          </a:prstGeom>
        </p:spPr>
      </p:pic>
      <p:pic>
        <p:nvPicPr>
          <p:cNvPr id="48" name="Image 46" descr="preencoded.png"/>
          <p:cNvPicPr>
            <a:picLocks noChangeAspect="1"/>
          </p:cNvPicPr>
          <p:nvPr/>
        </p:nvPicPr>
        <p:blipFill>
          <a:blip r:embed="rId38"/>
          <a:stretch>
            <a:fillRect/>
          </a:stretch>
        </p:blipFill>
        <p:spPr>
          <a:xfrm>
            <a:off x="11468100" y="7696200"/>
            <a:ext cx="114300" cy="114300"/>
          </a:xfrm>
          <a:prstGeom prst="rect">
            <a:avLst/>
          </a:prstGeom>
        </p:spPr>
      </p:pic>
      <p:pic>
        <p:nvPicPr>
          <p:cNvPr id="49" name="Image 47" descr="preencoded.png"/>
          <p:cNvPicPr>
            <a:picLocks noChangeAspect="1"/>
          </p:cNvPicPr>
          <p:nvPr/>
        </p:nvPicPr>
        <p:blipFill>
          <a:blip r:embed="rId39"/>
          <a:stretch>
            <a:fillRect/>
          </a:stretch>
        </p:blipFill>
        <p:spPr>
          <a:xfrm>
            <a:off x="0" y="8001000"/>
            <a:ext cx="12192000" cy="95250"/>
          </a:xfrm>
          <a:prstGeom prst="rect">
            <a:avLst/>
          </a:prstGeom>
        </p:spPr>
      </p:pic>
      <p:sp>
        <p:nvSpPr>
          <p:cNvPr id="50"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51"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52" name="Text 2"/>
          <p:cNvSpPr/>
          <p:nvPr/>
        </p:nvSpPr>
        <p:spPr>
          <a:xfrm>
            <a:off x="609600" y="1181100"/>
            <a:ext cx="1316736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Operational KPIs &amp; Efficiency</a:t>
            </a:r>
            <a:endParaRPr lang="en-US" sz="2700" dirty="0"/>
          </a:p>
        </p:txBody>
      </p:sp>
      <p:sp>
        <p:nvSpPr>
          <p:cNvPr id="53" name="Text 3"/>
          <p:cNvSpPr/>
          <p:nvPr/>
        </p:nvSpPr>
        <p:spPr>
          <a:xfrm>
            <a:off x="762000" y="2609850"/>
            <a:ext cx="232410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Total ARR</a:t>
            </a:r>
            <a:endParaRPr lang="en-US" sz="1350" dirty="0"/>
          </a:p>
        </p:txBody>
      </p:sp>
      <p:sp>
        <p:nvSpPr>
          <p:cNvPr id="54" name="Text 4"/>
          <p:cNvSpPr/>
          <p:nvPr/>
        </p:nvSpPr>
        <p:spPr>
          <a:xfrm>
            <a:off x="762000" y="2914650"/>
            <a:ext cx="2788920"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$145.9M</a:t>
            </a:r>
            <a:endParaRPr lang="en-US" sz="2250" dirty="0"/>
          </a:p>
        </p:txBody>
      </p:sp>
      <p:sp>
        <p:nvSpPr>
          <p:cNvPr id="55" name="Text 5"/>
          <p:cNvSpPr/>
          <p:nvPr/>
        </p:nvSpPr>
        <p:spPr>
          <a:xfrm>
            <a:off x="3543300" y="2609850"/>
            <a:ext cx="278892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Total Renewal</a:t>
            </a:r>
            <a:endParaRPr lang="en-US" sz="1350" dirty="0"/>
          </a:p>
        </p:txBody>
      </p:sp>
      <p:sp>
        <p:nvSpPr>
          <p:cNvPr id="56" name="Text 6"/>
          <p:cNvSpPr/>
          <p:nvPr/>
        </p:nvSpPr>
        <p:spPr>
          <a:xfrm>
            <a:off x="3543300" y="2914650"/>
            <a:ext cx="2788920"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$1.17B</a:t>
            </a:r>
            <a:endParaRPr lang="en-US" sz="2250" dirty="0"/>
          </a:p>
        </p:txBody>
      </p:sp>
      <p:sp>
        <p:nvSpPr>
          <p:cNvPr id="57" name="Text 7"/>
          <p:cNvSpPr/>
          <p:nvPr/>
        </p:nvSpPr>
        <p:spPr>
          <a:xfrm>
            <a:off x="6324600" y="2609850"/>
            <a:ext cx="232410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Total Churn</a:t>
            </a:r>
            <a:endParaRPr lang="en-US" sz="1350" dirty="0"/>
          </a:p>
        </p:txBody>
      </p:sp>
      <p:sp>
        <p:nvSpPr>
          <p:cNvPr id="58" name="Text 8"/>
          <p:cNvSpPr/>
          <p:nvPr/>
        </p:nvSpPr>
        <p:spPr>
          <a:xfrm>
            <a:off x="6324600" y="2914650"/>
            <a:ext cx="2788920"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$129.6M</a:t>
            </a:r>
            <a:endParaRPr lang="en-US" sz="2250" dirty="0"/>
          </a:p>
        </p:txBody>
      </p:sp>
      <p:sp>
        <p:nvSpPr>
          <p:cNvPr id="59" name="Text 9"/>
          <p:cNvSpPr/>
          <p:nvPr/>
        </p:nvSpPr>
        <p:spPr>
          <a:xfrm>
            <a:off x="9105900" y="2609850"/>
            <a:ext cx="232410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GRR</a:t>
            </a:r>
            <a:endParaRPr lang="en-US" sz="1350" dirty="0"/>
          </a:p>
        </p:txBody>
      </p:sp>
      <p:sp>
        <p:nvSpPr>
          <p:cNvPr id="60" name="Text 10"/>
          <p:cNvSpPr/>
          <p:nvPr/>
        </p:nvSpPr>
        <p:spPr>
          <a:xfrm>
            <a:off x="9105900" y="2914650"/>
            <a:ext cx="2324100"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90%</a:t>
            </a:r>
            <a:endParaRPr lang="en-US" sz="2250" dirty="0"/>
          </a:p>
        </p:txBody>
      </p:sp>
      <p:sp>
        <p:nvSpPr>
          <p:cNvPr id="61" name="Text 11"/>
          <p:cNvSpPr/>
          <p:nvPr/>
        </p:nvSpPr>
        <p:spPr>
          <a:xfrm>
            <a:off x="762000" y="4610100"/>
            <a:ext cx="325115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Deal Count</a:t>
            </a:r>
            <a:endParaRPr lang="en-US" sz="1350" dirty="0"/>
          </a:p>
        </p:txBody>
      </p:sp>
      <p:sp>
        <p:nvSpPr>
          <p:cNvPr id="62" name="Text 12"/>
          <p:cNvSpPr/>
          <p:nvPr/>
        </p:nvSpPr>
        <p:spPr>
          <a:xfrm>
            <a:off x="762000" y="4914900"/>
            <a:ext cx="3251150"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155K</a:t>
            </a:r>
            <a:endParaRPr lang="en-US" sz="2250" dirty="0"/>
          </a:p>
        </p:txBody>
      </p:sp>
      <p:sp>
        <p:nvSpPr>
          <p:cNvPr id="63" name="Text 13"/>
          <p:cNvSpPr/>
          <p:nvPr/>
        </p:nvSpPr>
        <p:spPr>
          <a:xfrm>
            <a:off x="4470350" y="4610100"/>
            <a:ext cx="325115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Avg Deal Size</a:t>
            </a:r>
            <a:endParaRPr lang="en-US" sz="1350" dirty="0"/>
          </a:p>
        </p:txBody>
      </p:sp>
      <p:sp>
        <p:nvSpPr>
          <p:cNvPr id="64" name="Text 14"/>
          <p:cNvSpPr/>
          <p:nvPr/>
        </p:nvSpPr>
        <p:spPr>
          <a:xfrm>
            <a:off x="4470350" y="4914900"/>
            <a:ext cx="3251150"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$2.2K</a:t>
            </a:r>
            <a:endParaRPr lang="en-US" sz="2250" dirty="0"/>
          </a:p>
        </p:txBody>
      </p:sp>
      <p:sp>
        <p:nvSpPr>
          <p:cNvPr id="65" name="Text 15"/>
          <p:cNvSpPr/>
          <p:nvPr/>
        </p:nvSpPr>
        <p:spPr>
          <a:xfrm>
            <a:off x="8178701" y="4610100"/>
            <a:ext cx="325129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Expansion ARR</a:t>
            </a:r>
            <a:endParaRPr lang="en-US" sz="1350" dirty="0"/>
          </a:p>
        </p:txBody>
      </p:sp>
      <p:sp>
        <p:nvSpPr>
          <p:cNvPr id="66" name="Text 16"/>
          <p:cNvSpPr/>
          <p:nvPr/>
        </p:nvSpPr>
        <p:spPr>
          <a:xfrm>
            <a:off x="8178701" y="4914900"/>
            <a:ext cx="3251299" cy="342900"/>
          </a:xfrm>
          <a:prstGeom prst="rect">
            <a:avLst/>
          </a:prstGeom>
          <a:noFill/>
          <a:ln/>
        </p:spPr>
        <p:txBody>
          <a:bodyPr wrap="square" lIns="0" tIns="0" rIns="0" bIns="0" rtlCol="0" anchor="t"/>
          <a:lstStyle/>
          <a:p>
            <a:pPr marL="0" indent="0">
              <a:lnSpc>
                <a:spcPts val="2700"/>
              </a:lnSpc>
              <a:buNone/>
            </a:pPr>
            <a:r>
              <a:rPr lang="en-US" sz="2250" b="1" dirty="0">
                <a:solidFill>
                  <a:srgbClr val="FFFFFF"/>
                </a:solidFill>
                <a:latin typeface="Segoe UI" pitchFamily="34" charset="0"/>
                <a:ea typeface="Segoe UI" pitchFamily="34" charset="-122"/>
                <a:cs typeface="Segoe UI" pitchFamily="34" charset="-120"/>
              </a:rPr>
              <a:t>$5.4M</a:t>
            </a:r>
            <a:endParaRPr lang="en-US" sz="2250" dirty="0"/>
          </a:p>
        </p:txBody>
      </p:sp>
      <p:sp>
        <p:nvSpPr>
          <p:cNvPr id="67" name="Text 17"/>
          <p:cNvSpPr/>
          <p:nvPr/>
        </p:nvSpPr>
        <p:spPr>
          <a:xfrm>
            <a:off x="800100" y="6096000"/>
            <a:ext cx="10591800" cy="266700"/>
          </a:xfrm>
          <a:prstGeom prst="rect">
            <a:avLst/>
          </a:prstGeom>
          <a:noFill/>
          <a:ln/>
        </p:spPr>
        <p:txBody>
          <a:bodyPr wrap="square" lIns="0" tIns="0" rIns="0" bIns="0" rtlCol="0" anchor="t"/>
          <a:lstStyle/>
          <a:p>
            <a:pPr marL="0" indent="0">
              <a:lnSpc>
                <a:spcPts val="2100"/>
              </a:lnSpc>
              <a:buNone/>
            </a:pPr>
            <a:r>
              <a:rPr lang="en-US" sz="1500" b="1" dirty="0">
                <a:solidFill>
                  <a:srgbClr val="FFFFFF"/>
                </a:solidFill>
                <a:latin typeface="Segoe UI" pitchFamily="34" charset="0"/>
                <a:ea typeface="Segoe UI" pitchFamily="34" charset="-122"/>
                <a:cs typeface="Segoe UI" pitchFamily="34" charset="-120"/>
              </a:rPr>
              <a:t>Key Insights</a:t>
            </a:r>
            <a:endParaRPr lang="en-US" sz="1500" dirty="0"/>
          </a:p>
        </p:txBody>
      </p:sp>
      <p:sp>
        <p:nvSpPr>
          <p:cNvPr id="68" name="Text 18"/>
          <p:cNvSpPr/>
          <p:nvPr/>
        </p:nvSpPr>
        <p:spPr>
          <a:xfrm>
            <a:off x="1133475" y="6477000"/>
            <a:ext cx="5062954"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ARR growth balanced between new acquisition and expansion</a:t>
            </a:r>
            <a:endParaRPr lang="en-US" sz="1200" dirty="0"/>
          </a:p>
        </p:txBody>
      </p:sp>
      <p:sp>
        <p:nvSpPr>
          <p:cNvPr id="69" name="Text 19"/>
          <p:cNvSpPr/>
          <p:nvPr/>
        </p:nvSpPr>
        <p:spPr>
          <a:xfrm>
            <a:off x="6457950" y="6477000"/>
            <a:ext cx="3882450"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Strong GRR (90%) shows low customer attrition</a:t>
            </a:r>
            <a:endParaRPr lang="en-US" sz="1200" dirty="0"/>
          </a:p>
        </p:txBody>
      </p:sp>
      <p:sp>
        <p:nvSpPr>
          <p:cNvPr id="70" name="Text 20"/>
          <p:cNvSpPr/>
          <p:nvPr/>
        </p:nvSpPr>
        <p:spPr>
          <a:xfrm>
            <a:off x="1133475" y="6934200"/>
            <a:ext cx="4310182"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Volume-driven GTM with 65K deals at $2.2K average</a:t>
            </a:r>
            <a:endParaRPr lang="en-US" sz="1200" dirty="0"/>
          </a:p>
        </p:txBody>
      </p:sp>
      <p:sp>
        <p:nvSpPr>
          <p:cNvPr id="71" name="Text 21"/>
          <p:cNvSpPr/>
          <p:nvPr/>
        </p:nvSpPr>
        <p:spPr>
          <a:xfrm>
            <a:off x="6505575" y="6934200"/>
            <a:ext cx="4147661"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SaaS model maturity providing predictable revenue</a:t>
            </a:r>
            <a:endParaRPr lang="en-US" sz="1200" dirty="0"/>
          </a:p>
        </p:txBody>
      </p:sp>
      <p:sp>
        <p:nvSpPr>
          <p:cNvPr id="72" name="Text 22"/>
          <p:cNvSpPr/>
          <p:nvPr/>
        </p:nvSpPr>
        <p:spPr>
          <a:xfrm>
            <a:off x="609600" y="76581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620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609600" y="16383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905000"/>
            <a:ext cx="7086600" cy="5029200"/>
          </a:xfrm>
          <a:prstGeom prst="rect">
            <a:avLst/>
          </a:prstGeom>
        </p:spPr>
      </p:pic>
      <p:pic>
        <p:nvPicPr>
          <p:cNvPr id="7" name="Image 5" descr="preencoded.png"/>
          <p:cNvPicPr>
            <a:picLocks noChangeAspect="1"/>
          </p:cNvPicPr>
          <p:nvPr/>
        </p:nvPicPr>
        <p:blipFill>
          <a:blip r:embed="rId8"/>
          <a:stretch>
            <a:fillRect/>
          </a:stretch>
        </p:blipFill>
        <p:spPr>
          <a:xfrm>
            <a:off x="838200" y="2171700"/>
            <a:ext cx="200025" cy="228600"/>
          </a:xfrm>
          <a:prstGeom prst="rect">
            <a:avLst/>
          </a:prstGeom>
        </p:spPr>
      </p:pic>
      <p:pic>
        <p:nvPicPr>
          <p:cNvPr id="8" name="Image 6" descr="preencoded.png"/>
          <p:cNvPicPr>
            <a:picLocks noChangeAspect="1"/>
          </p:cNvPicPr>
          <p:nvPr/>
        </p:nvPicPr>
        <p:blipFill>
          <a:blip r:embed="rId9"/>
          <a:stretch>
            <a:fillRect/>
          </a:stretch>
        </p:blipFill>
        <p:spPr>
          <a:xfrm>
            <a:off x="685800" y="2628900"/>
            <a:ext cx="342900" cy="342900"/>
          </a:xfrm>
          <a:prstGeom prst="rect">
            <a:avLst/>
          </a:prstGeom>
        </p:spPr>
      </p:pic>
      <p:pic>
        <p:nvPicPr>
          <p:cNvPr id="9" name="Image 7" descr="preencoded.png"/>
          <p:cNvPicPr>
            <a:picLocks noChangeAspect="1"/>
          </p:cNvPicPr>
          <p:nvPr/>
        </p:nvPicPr>
        <p:blipFill>
          <a:blip r:embed="rId10"/>
          <a:stretch>
            <a:fillRect/>
          </a:stretch>
        </p:blipFill>
        <p:spPr>
          <a:xfrm>
            <a:off x="781050" y="272415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685800" y="3581400"/>
            <a:ext cx="342900" cy="342900"/>
          </a:xfrm>
          <a:prstGeom prst="rect">
            <a:avLst/>
          </a:prstGeom>
        </p:spPr>
      </p:pic>
      <p:pic>
        <p:nvPicPr>
          <p:cNvPr id="11" name="Image 9" descr="preencoded.png"/>
          <p:cNvPicPr>
            <a:picLocks noChangeAspect="1"/>
          </p:cNvPicPr>
          <p:nvPr/>
        </p:nvPicPr>
        <p:blipFill>
          <a:blip r:embed="rId12"/>
          <a:stretch>
            <a:fillRect/>
          </a:stretch>
        </p:blipFill>
        <p:spPr>
          <a:xfrm>
            <a:off x="762000" y="3676650"/>
            <a:ext cx="190500" cy="152400"/>
          </a:xfrm>
          <a:prstGeom prst="rect">
            <a:avLst/>
          </a:prstGeom>
        </p:spPr>
      </p:pic>
      <p:pic>
        <p:nvPicPr>
          <p:cNvPr id="12" name="Image 10" descr="preencoded.png"/>
          <p:cNvPicPr>
            <a:picLocks noChangeAspect="1"/>
          </p:cNvPicPr>
          <p:nvPr/>
        </p:nvPicPr>
        <p:blipFill>
          <a:blip r:embed="rId11"/>
          <a:stretch>
            <a:fillRect/>
          </a:stretch>
        </p:blipFill>
        <p:spPr>
          <a:xfrm>
            <a:off x="685800" y="4533900"/>
            <a:ext cx="342900" cy="342900"/>
          </a:xfrm>
          <a:prstGeom prst="rect">
            <a:avLst/>
          </a:prstGeom>
        </p:spPr>
      </p:pic>
      <p:pic>
        <p:nvPicPr>
          <p:cNvPr id="13" name="Image 11" descr="preencoded.png"/>
          <p:cNvPicPr>
            <a:picLocks noChangeAspect="1"/>
          </p:cNvPicPr>
          <p:nvPr/>
        </p:nvPicPr>
        <p:blipFill>
          <a:blip r:embed="rId13"/>
          <a:stretch>
            <a:fillRect/>
          </a:stretch>
        </p:blipFill>
        <p:spPr>
          <a:xfrm>
            <a:off x="781050" y="462915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8153400" y="1905000"/>
            <a:ext cx="3429000" cy="2743200"/>
          </a:xfrm>
          <a:prstGeom prst="rect">
            <a:avLst/>
          </a:prstGeom>
        </p:spPr>
      </p:pic>
      <p:pic>
        <p:nvPicPr>
          <p:cNvPr id="15" name="Image 13" descr="preencoded.png"/>
          <p:cNvPicPr>
            <a:picLocks noChangeAspect="1"/>
          </p:cNvPicPr>
          <p:nvPr/>
        </p:nvPicPr>
        <p:blipFill>
          <a:blip r:embed="rId15"/>
          <a:stretch>
            <a:fillRect/>
          </a:stretch>
        </p:blipFill>
        <p:spPr>
          <a:xfrm>
            <a:off x="8382000" y="2171700"/>
            <a:ext cx="228600" cy="228600"/>
          </a:xfrm>
          <a:prstGeom prst="rect">
            <a:avLst/>
          </a:prstGeom>
        </p:spPr>
      </p:pic>
      <p:pic>
        <p:nvPicPr>
          <p:cNvPr id="16" name="Image 14" descr="preencoded.png"/>
          <p:cNvPicPr>
            <a:picLocks noChangeAspect="1"/>
          </p:cNvPicPr>
          <p:nvPr/>
        </p:nvPicPr>
        <p:blipFill>
          <a:blip r:embed="rId16"/>
          <a:stretch>
            <a:fillRect/>
          </a:stretch>
        </p:blipFill>
        <p:spPr>
          <a:xfrm>
            <a:off x="8382000" y="3200400"/>
            <a:ext cx="2952750" cy="1219200"/>
          </a:xfrm>
          <a:prstGeom prst="rect">
            <a:avLst/>
          </a:prstGeom>
        </p:spPr>
      </p:pic>
      <p:pic>
        <p:nvPicPr>
          <p:cNvPr id="17" name="Image 15" descr="preencoded.png"/>
          <p:cNvPicPr>
            <a:picLocks noChangeAspect="1"/>
          </p:cNvPicPr>
          <p:nvPr/>
        </p:nvPicPr>
        <p:blipFill>
          <a:blip r:embed="rId17"/>
          <a:stretch>
            <a:fillRect/>
          </a:stretch>
        </p:blipFill>
        <p:spPr>
          <a:xfrm>
            <a:off x="8153400" y="4876800"/>
            <a:ext cx="3429000" cy="2057400"/>
          </a:xfrm>
          <a:prstGeom prst="rect">
            <a:avLst/>
          </a:prstGeom>
        </p:spPr>
      </p:pic>
      <p:pic>
        <p:nvPicPr>
          <p:cNvPr id="18" name="Image 16" descr="preencoded.png"/>
          <p:cNvPicPr>
            <a:picLocks noChangeAspect="1"/>
          </p:cNvPicPr>
          <p:nvPr/>
        </p:nvPicPr>
        <p:blipFill>
          <a:blip r:embed="rId18"/>
          <a:stretch>
            <a:fillRect/>
          </a:stretch>
        </p:blipFill>
        <p:spPr>
          <a:xfrm>
            <a:off x="8382000" y="5143500"/>
            <a:ext cx="257175" cy="228600"/>
          </a:xfrm>
          <a:prstGeom prst="rect">
            <a:avLst/>
          </a:prstGeom>
        </p:spPr>
      </p:pic>
      <p:pic>
        <p:nvPicPr>
          <p:cNvPr id="19" name="Image 17" descr="preencoded.png"/>
          <p:cNvPicPr>
            <a:picLocks noChangeAspect="1"/>
          </p:cNvPicPr>
          <p:nvPr/>
        </p:nvPicPr>
        <p:blipFill>
          <a:blip r:embed="rId19"/>
          <a:stretch>
            <a:fillRect/>
          </a:stretch>
        </p:blipFill>
        <p:spPr>
          <a:xfrm>
            <a:off x="11087100" y="7200900"/>
            <a:ext cx="114300" cy="114300"/>
          </a:xfrm>
          <a:prstGeom prst="rect">
            <a:avLst/>
          </a:prstGeom>
        </p:spPr>
      </p:pic>
      <p:pic>
        <p:nvPicPr>
          <p:cNvPr id="20" name="Image 18" descr="preencoded.png"/>
          <p:cNvPicPr>
            <a:picLocks noChangeAspect="1"/>
          </p:cNvPicPr>
          <p:nvPr/>
        </p:nvPicPr>
        <p:blipFill>
          <a:blip r:embed="rId20"/>
          <a:stretch>
            <a:fillRect/>
          </a:stretch>
        </p:blipFill>
        <p:spPr>
          <a:xfrm>
            <a:off x="11277600" y="7200900"/>
            <a:ext cx="114300" cy="114300"/>
          </a:xfrm>
          <a:prstGeom prst="rect">
            <a:avLst/>
          </a:prstGeom>
        </p:spPr>
      </p:pic>
      <p:pic>
        <p:nvPicPr>
          <p:cNvPr id="21" name="Image 19" descr="preencoded.png"/>
          <p:cNvPicPr>
            <a:picLocks noChangeAspect="1"/>
          </p:cNvPicPr>
          <p:nvPr/>
        </p:nvPicPr>
        <p:blipFill>
          <a:blip r:embed="rId21"/>
          <a:stretch>
            <a:fillRect/>
          </a:stretch>
        </p:blipFill>
        <p:spPr>
          <a:xfrm>
            <a:off x="11468100" y="7200900"/>
            <a:ext cx="114300" cy="114300"/>
          </a:xfrm>
          <a:prstGeom prst="rect">
            <a:avLst/>
          </a:prstGeom>
        </p:spPr>
      </p:pic>
      <p:pic>
        <p:nvPicPr>
          <p:cNvPr id="22" name="Image 20" descr="preencoded.png"/>
          <p:cNvPicPr>
            <a:picLocks noChangeAspect="1"/>
          </p:cNvPicPr>
          <p:nvPr/>
        </p:nvPicPr>
        <p:blipFill>
          <a:blip r:embed="rId22"/>
          <a:stretch>
            <a:fillRect/>
          </a:stretch>
        </p:blipFill>
        <p:spPr>
          <a:xfrm>
            <a:off x="0" y="7524750"/>
            <a:ext cx="12192000" cy="95250"/>
          </a:xfrm>
          <a:prstGeom prst="rect">
            <a:avLst/>
          </a:prstGeom>
        </p:spPr>
      </p:pic>
      <p:sp>
        <p:nvSpPr>
          <p:cNvPr id="23"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24"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25" name="Text 2"/>
          <p:cNvSpPr/>
          <p:nvPr/>
        </p:nvSpPr>
        <p:spPr>
          <a:xfrm>
            <a:off x="609600" y="1181100"/>
            <a:ext cx="1097280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Why This Data Matters</a:t>
            </a:r>
            <a:endParaRPr lang="en-US" sz="2700" dirty="0"/>
          </a:p>
        </p:txBody>
      </p:sp>
      <p:sp>
        <p:nvSpPr>
          <p:cNvPr id="26" name="Text 3"/>
          <p:cNvSpPr/>
          <p:nvPr/>
        </p:nvSpPr>
        <p:spPr>
          <a:xfrm>
            <a:off x="1152525" y="2133600"/>
            <a:ext cx="6629400"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Executive Decisions</a:t>
            </a:r>
            <a:endParaRPr lang="en-US" sz="1800" dirty="0"/>
          </a:p>
        </p:txBody>
      </p:sp>
      <p:sp>
        <p:nvSpPr>
          <p:cNvPr id="27" name="Text 4"/>
          <p:cNvSpPr/>
          <p:nvPr/>
        </p:nvSpPr>
        <p:spPr>
          <a:xfrm>
            <a:off x="1409700" y="2628900"/>
            <a:ext cx="7269480"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Revenue Forecasting &amp; Sales Strategy</a:t>
            </a:r>
            <a:endParaRPr lang="en-US" sz="1500" dirty="0"/>
          </a:p>
        </p:txBody>
      </p:sp>
      <p:sp>
        <p:nvSpPr>
          <p:cNvPr id="28" name="Text 5"/>
          <p:cNvSpPr/>
          <p:nvPr/>
        </p:nvSpPr>
        <p:spPr>
          <a:xfrm>
            <a:off x="1409700" y="2971800"/>
            <a:ext cx="60579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Provides insights into past performance to accurately project future revenue and refine sales approaches for new acquisitions and expansions.</a:t>
            </a:r>
            <a:endParaRPr lang="en-US" sz="1200" dirty="0"/>
          </a:p>
        </p:txBody>
      </p:sp>
      <p:sp>
        <p:nvSpPr>
          <p:cNvPr id="29" name="Text 6"/>
          <p:cNvSpPr/>
          <p:nvPr/>
        </p:nvSpPr>
        <p:spPr>
          <a:xfrm>
            <a:off x="1409700" y="3581400"/>
            <a:ext cx="7269480"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Renewal Health &amp; Customer Segmentation</a:t>
            </a:r>
            <a:endParaRPr lang="en-US" sz="1500" dirty="0"/>
          </a:p>
        </p:txBody>
      </p:sp>
      <p:sp>
        <p:nvSpPr>
          <p:cNvPr id="30" name="Text 7"/>
          <p:cNvSpPr/>
          <p:nvPr/>
        </p:nvSpPr>
        <p:spPr>
          <a:xfrm>
            <a:off x="1409700" y="3924300"/>
            <a:ext cx="60579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Enables proactive identification of at-risk accounts and opportunities for targeted engagement, allowing for effective customer segmentation strategies.</a:t>
            </a:r>
            <a:endParaRPr lang="en-US" sz="1200" dirty="0"/>
          </a:p>
        </p:txBody>
      </p:sp>
      <p:sp>
        <p:nvSpPr>
          <p:cNvPr id="31" name="Text 8"/>
          <p:cNvSpPr/>
          <p:nvPr/>
        </p:nvSpPr>
        <p:spPr>
          <a:xfrm>
            <a:off x="1409700" y="4533900"/>
            <a:ext cx="7269480" cy="266700"/>
          </a:xfrm>
          <a:prstGeom prst="rect">
            <a:avLst/>
          </a:prstGeom>
          <a:noFill/>
          <a:ln/>
        </p:spPr>
        <p:txBody>
          <a:bodyPr wrap="square" lIns="0" tIns="0" rIns="0" bIns="0" rtlCol="0" anchor="t"/>
          <a:lstStyle/>
          <a:p>
            <a:pPr marL="0" indent="0">
              <a:lnSpc>
                <a:spcPts val="2100"/>
              </a:lnSpc>
              <a:buNone/>
            </a:pPr>
            <a:r>
              <a:rPr lang="en-US" sz="1500" dirty="0">
                <a:solidFill>
                  <a:srgbClr val="FFFFFF"/>
                </a:solidFill>
                <a:latin typeface="Segoe UI" pitchFamily="34" charset="0"/>
                <a:ea typeface="Segoe UI" pitchFamily="34" charset="-122"/>
                <a:cs typeface="Segoe UI" pitchFamily="34" charset="-120"/>
              </a:rPr>
              <a:t>Product Adoption &amp; Upsell Prioritization</a:t>
            </a:r>
            <a:endParaRPr lang="en-US" sz="1500" dirty="0"/>
          </a:p>
        </p:txBody>
      </p:sp>
      <p:sp>
        <p:nvSpPr>
          <p:cNvPr id="32" name="Text 9"/>
          <p:cNvSpPr/>
          <p:nvPr/>
        </p:nvSpPr>
        <p:spPr>
          <a:xfrm>
            <a:off x="1409700" y="4876800"/>
            <a:ext cx="60579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Highlights areas where product adoption may be lagging or where upsell potential is highest, guiding product development and sales efforts.</a:t>
            </a:r>
            <a:endParaRPr lang="en-US" sz="1200" dirty="0"/>
          </a:p>
        </p:txBody>
      </p:sp>
      <p:sp>
        <p:nvSpPr>
          <p:cNvPr id="33" name="Text 10"/>
          <p:cNvSpPr/>
          <p:nvPr/>
        </p:nvSpPr>
        <p:spPr>
          <a:xfrm>
            <a:off x="8724900" y="2133600"/>
            <a:ext cx="3566160"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SaaS Success Metric</a:t>
            </a:r>
            <a:endParaRPr lang="en-US" sz="1800" dirty="0"/>
          </a:p>
        </p:txBody>
      </p:sp>
      <p:sp>
        <p:nvSpPr>
          <p:cNvPr id="34" name="Text 11"/>
          <p:cNvSpPr/>
          <p:nvPr/>
        </p:nvSpPr>
        <p:spPr>
          <a:xfrm>
            <a:off x="8382000" y="2590800"/>
            <a:ext cx="2971800" cy="4572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GRR and NRR trends are critical indicators of success in the SaaS industry.</a:t>
            </a:r>
            <a:endParaRPr lang="en-US" sz="1200" dirty="0"/>
          </a:p>
        </p:txBody>
      </p:sp>
      <p:sp>
        <p:nvSpPr>
          <p:cNvPr id="35" name="Text 12"/>
          <p:cNvSpPr/>
          <p:nvPr/>
        </p:nvSpPr>
        <p:spPr>
          <a:xfrm>
            <a:off x="8753475" y="5105400"/>
            <a:ext cx="3566160"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Leadership View</a:t>
            </a:r>
            <a:endParaRPr lang="en-US" sz="1800" dirty="0"/>
          </a:p>
        </p:txBody>
      </p:sp>
      <p:sp>
        <p:nvSpPr>
          <p:cNvPr id="36" name="Text 13"/>
          <p:cNvSpPr/>
          <p:nvPr/>
        </p:nvSpPr>
        <p:spPr>
          <a:xfrm>
            <a:off x="8382000" y="5562600"/>
            <a:ext cx="2971800" cy="11430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Segoe UI" pitchFamily="34" charset="0"/>
                <a:ea typeface="Segoe UI" pitchFamily="34" charset="-122"/>
                <a:cs typeface="Segoe UI" pitchFamily="34" charset="-120"/>
              </a:rPr>
              <a:t>This dashboard provides a unified view of growth and retention alignment, ensuring predictable ARR growth and supporting strategic planning for sustained business expansion.</a:t>
            </a:r>
            <a:endParaRPr lang="en-US" sz="1200" dirty="0"/>
          </a:p>
        </p:txBody>
      </p:sp>
      <p:sp>
        <p:nvSpPr>
          <p:cNvPr id="37" name="Text 14"/>
          <p:cNvSpPr/>
          <p:nvPr/>
        </p:nvSpPr>
        <p:spPr>
          <a:xfrm>
            <a:off x="609600" y="71628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81000"/>
            <a:ext cx="571500" cy="571500"/>
          </a:xfrm>
          <a:prstGeom prst="rect">
            <a:avLst/>
          </a:prstGeom>
        </p:spPr>
      </p:pic>
      <p:pic>
        <p:nvPicPr>
          <p:cNvPr id="5" name="Image 3" descr="preencoded.png"/>
          <p:cNvPicPr>
            <a:picLocks noChangeAspect="1"/>
          </p:cNvPicPr>
          <p:nvPr/>
        </p:nvPicPr>
        <p:blipFill>
          <a:blip r:embed="rId6"/>
          <a:stretch>
            <a:fillRect/>
          </a:stretch>
        </p:blipFill>
        <p:spPr>
          <a:xfrm>
            <a:off x="609600" y="16383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905000"/>
            <a:ext cx="6278761" cy="4114800"/>
          </a:xfrm>
          <a:prstGeom prst="rect">
            <a:avLst/>
          </a:prstGeom>
        </p:spPr>
      </p:pic>
      <p:pic>
        <p:nvPicPr>
          <p:cNvPr id="7" name="Image 5" descr="preencoded.png"/>
          <p:cNvPicPr>
            <a:picLocks noChangeAspect="1"/>
          </p:cNvPicPr>
          <p:nvPr/>
        </p:nvPicPr>
        <p:blipFill>
          <a:blip r:embed="rId8"/>
          <a:stretch>
            <a:fillRect/>
          </a:stretch>
        </p:blipFill>
        <p:spPr>
          <a:xfrm>
            <a:off x="838200" y="2133600"/>
            <a:ext cx="171450" cy="304800"/>
          </a:xfrm>
          <a:prstGeom prst="rect">
            <a:avLst/>
          </a:prstGeom>
        </p:spPr>
      </p:pic>
      <p:pic>
        <p:nvPicPr>
          <p:cNvPr id="8" name="Image 6" descr="preencoded.png"/>
          <p:cNvPicPr>
            <a:picLocks noChangeAspect="1"/>
          </p:cNvPicPr>
          <p:nvPr/>
        </p:nvPicPr>
        <p:blipFill>
          <a:blip r:embed="rId9"/>
          <a:stretch>
            <a:fillRect/>
          </a:stretch>
        </p:blipFill>
        <p:spPr>
          <a:xfrm>
            <a:off x="838200" y="2590800"/>
            <a:ext cx="5821561" cy="685800"/>
          </a:xfrm>
          <a:prstGeom prst="rect">
            <a:avLst/>
          </a:prstGeom>
        </p:spPr>
      </p:pic>
      <p:pic>
        <p:nvPicPr>
          <p:cNvPr id="9" name="Image 7" descr="preencoded.png"/>
          <p:cNvPicPr>
            <a:picLocks noChangeAspect="1"/>
          </p:cNvPicPr>
          <p:nvPr/>
        </p:nvPicPr>
        <p:blipFill>
          <a:blip r:embed="rId10"/>
          <a:stretch>
            <a:fillRect/>
          </a:stretch>
        </p:blipFill>
        <p:spPr>
          <a:xfrm>
            <a:off x="990600" y="2743200"/>
            <a:ext cx="171450" cy="266700"/>
          </a:xfrm>
          <a:prstGeom prst="rect">
            <a:avLst/>
          </a:prstGeom>
        </p:spPr>
      </p:pic>
      <p:pic>
        <p:nvPicPr>
          <p:cNvPr id="10" name="Image 8" descr="preencoded.png"/>
          <p:cNvPicPr>
            <a:picLocks noChangeAspect="1"/>
          </p:cNvPicPr>
          <p:nvPr/>
        </p:nvPicPr>
        <p:blipFill>
          <a:blip r:embed="rId9"/>
          <a:stretch>
            <a:fillRect/>
          </a:stretch>
        </p:blipFill>
        <p:spPr>
          <a:xfrm>
            <a:off x="838200" y="3390900"/>
            <a:ext cx="5821561" cy="685800"/>
          </a:xfrm>
          <a:prstGeom prst="rect">
            <a:avLst/>
          </a:prstGeom>
        </p:spPr>
      </p:pic>
      <p:pic>
        <p:nvPicPr>
          <p:cNvPr id="11" name="Image 9" descr="preencoded.png"/>
          <p:cNvPicPr>
            <a:picLocks noChangeAspect="1"/>
          </p:cNvPicPr>
          <p:nvPr/>
        </p:nvPicPr>
        <p:blipFill>
          <a:blip r:embed="rId11"/>
          <a:stretch>
            <a:fillRect/>
          </a:stretch>
        </p:blipFill>
        <p:spPr>
          <a:xfrm>
            <a:off x="990600" y="3543300"/>
            <a:ext cx="171450" cy="266700"/>
          </a:xfrm>
          <a:prstGeom prst="rect">
            <a:avLst/>
          </a:prstGeom>
        </p:spPr>
      </p:pic>
      <p:pic>
        <p:nvPicPr>
          <p:cNvPr id="12" name="Image 10" descr="preencoded.png"/>
          <p:cNvPicPr>
            <a:picLocks noChangeAspect="1"/>
          </p:cNvPicPr>
          <p:nvPr/>
        </p:nvPicPr>
        <p:blipFill>
          <a:blip r:embed="rId9"/>
          <a:stretch>
            <a:fillRect/>
          </a:stretch>
        </p:blipFill>
        <p:spPr>
          <a:xfrm>
            <a:off x="838200" y="4191000"/>
            <a:ext cx="5821561" cy="685800"/>
          </a:xfrm>
          <a:prstGeom prst="rect">
            <a:avLst/>
          </a:prstGeom>
        </p:spPr>
      </p:pic>
      <p:pic>
        <p:nvPicPr>
          <p:cNvPr id="13" name="Image 11" descr="preencoded.png"/>
          <p:cNvPicPr>
            <a:picLocks noChangeAspect="1"/>
          </p:cNvPicPr>
          <p:nvPr/>
        </p:nvPicPr>
        <p:blipFill>
          <a:blip r:embed="rId12"/>
          <a:stretch>
            <a:fillRect/>
          </a:stretch>
        </p:blipFill>
        <p:spPr>
          <a:xfrm>
            <a:off x="990600" y="4343400"/>
            <a:ext cx="152400" cy="266700"/>
          </a:xfrm>
          <a:prstGeom prst="rect">
            <a:avLst/>
          </a:prstGeom>
        </p:spPr>
      </p:pic>
      <p:pic>
        <p:nvPicPr>
          <p:cNvPr id="14" name="Image 12" descr="preencoded.png"/>
          <p:cNvPicPr>
            <a:picLocks noChangeAspect="1"/>
          </p:cNvPicPr>
          <p:nvPr/>
        </p:nvPicPr>
        <p:blipFill>
          <a:blip r:embed="rId9"/>
          <a:stretch>
            <a:fillRect/>
          </a:stretch>
        </p:blipFill>
        <p:spPr>
          <a:xfrm>
            <a:off x="838200" y="4991100"/>
            <a:ext cx="5821561" cy="685800"/>
          </a:xfrm>
          <a:prstGeom prst="rect">
            <a:avLst/>
          </a:prstGeom>
        </p:spPr>
      </p:pic>
      <p:pic>
        <p:nvPicPr>
          <p:cNvPr id="15" name="Image 13" descr="preencoded.png"/>
          <p:cNvPicPr>
            <a:picLocks noChangeAspect="1"/>
          </p:cNvPicPr>
          <p:nvPr/>
        </p:nvPicPr>
        <p:blipFill>
          <a:blip r:embed="rId13"/>
          <a:stretch>
            <a:fillRect/>
          </a:stretch>
        </p:blipFill>
        <p:spPr>
          <a:xfrm>
            <a:off x="990600" y="5143500"/>
            <a:ext cx="219075" cy="266700"/>
          </a:xfrm>
          <a:prstGeom prst="rect">
            <a:avLst/>
          </a:prstGeom>
        </p:spPr>
      </p:pic>
      <p:pic>
        <p:nvPicPr>
          <p:cNvPr id="16" name="Image 14" descr="preencoded.png"/>
          <p:cNvPicPr>
            <a:picLocks noChangeAspect="1"/>
          </p:cNvPicPr>
          <p:nvPr/>
        </p:nvPicPr>
        <p:blipFill>
          <a:blip r:embed="rId14"/>
          <a:stretch>
            <a:fillRect/>
          </a:stretch>
        </p:blipFill>
        <p:spPr>
          <a:xfrm>
            <a:off x="7345561" y="1905000"/>
            <a:ext cx="4236690" cy="4114800"/>
          </a:xfrm>
          <a:prstGeom prst="rect">
            <a:avLst/>
          </a:prstGeom>
        </p:spPr>
      </p:pic>
      <p:pic>
        <p:nvPicPr>
          <p:cNvPr id="17" name="Image 15" descr="preencoded.png"/>
          <p:cNvPicPr>
            <a:picLocks noChangeAspect="1"/>
          </p:cNvPicPr>
          <p:nvPr/>
        </p:nvPicPr>
        <p:blipFill>
          <a:blip r:embed="rId15"/>
          <a:stretch>
            <a:fillRect/>
          </a:stretch>
        </p:blipFill>
        <p:spPr>
          <a:xfrm>
            <a:off x="7574161" y="2133600"/>
            <a:ext cx="200025" cy="304800"/>
          </a:xfrm>
          <a:prstGeom prst="rect">
            <a:avLst/>
          </a:prstGeom>
        </p:spPr>
      </p:pic>
      <p:pic>
        <p:nvPicPr>
          <p:cNvPr id="18" name="Image 16" descr="preencoded.png"/>
          <p:cNvPicPr>
            <a:picLocks noChangeAspect="1"/>
          </p:cNvPicPr>
          <p:nvPr/>
        </p:nvPicPr>
        <p:blipFill>
          <a:blip r:embed="rId16"/>
          <a:stretch>
            <a:fillRect/>
          </a:stretch>
        </p:blipFill>
        <p:spPr>
          <a:xfrm>
            <a:off x="7574161" y="2667000"/>
            <a:ext cx="266700" cy="266700"/>
          </a:xfrm>
          <a:prstGeom prst="rect">
            <a:avLst/>
          </a:prstGeom>
        </p:spPr>
      </p:pic>
      <p:pic>
        <p:nvPicPr>
          <p:cNvPr id="19" name="Image 17" descr="preencoded.png"/>
          <p:cNvPicPr>
            <a:picLocks noChangeAspect="1"/>
          </p:cNvPicPr>
          <p:nvPr/>
        </p:nvPicPr>
        <p:blipFill>
          <a:blip r:embed="rId17"/>
          <a:stretch>
            <a:fillRect/>
          </a:stretch>
        </p:blipFill>
        <p:spPr>
          <a:xfrm>
            <a:off x="7574161" y="3238500"/>
            <a:ext cx="266700" cy="266700"/>
          </a:xfrm>
          <a:prstGeom prst="rect">
            <a:avLst/>
          </a:prstGeom>
        </p:spPr>
      </p:pic>
      <p:pic>
        <p:nvPicPr>
          <p:cNvPr id="20" name="Image 18" descr="preencoded.png"/>
          <p:cNvPicPr>
            <a:picLocks noChangeAspect="1"/>
          </p:cNvPicPr>
          <p:nvPr/>
        </p:nvPicPr>
        <p:blipFill>
          <a:blip r:embed="rId18"/>
          <a:stretch>
            <a:fillRect/>
          </a:stretch>
        </p:blipFill>
        <p:spPr>
          <a:xfrm>
            <a:off x="7574161" y="3905250"/>
            <a:ext cx="255091" cy="266700"/>
          </a:xfrm>
          <a:prstGeom prst="rect">
            <a:avLst/>
          </a:prstGeom>
        </p:spPr>
      </p:pic>
      <p:pic>
        <p:nvPicPr>
          <p:cNvPr id="21" name="Image 19" descr="preencoded.png"/>
          <p:cNvPicPr>
            <a:picLocks noChangeAspect="1"/>
          </p:cNvPicPr>
          <p:nvPr/>
        </p:nvPicPr>
        <p:blipFill>
          <a:blip r:embed="rId19"/>
          <a:stretch>
            <a:fillRect/>
          </a:stretch>
        </p:blipFill>
        <p:spPr>
          <a:xfrm>
            <a:off x="7574161" y="4648200"/>
            <a:ext cx="3779490" cy="762000"/>
          </a:xfrm>
          <a:prstGeom prst="rect">
            <a:avLst/>
          </a:prstGeom>
        </p:spPr>
      </p:pic>
      <p:pic>
        <p:nvPicPr>
          <p:cNvPr id="22" name="Image 20" descr="preencoded.png"/>
          <p:cNvPicPr>
            <a:picLocks noChangeAspect="1"/>
          </p:cNvPicPr>
          <p:nvPr/>
        </p:nvPicPr>
        <p:blipFill>
          <a:blip r:embed="rId20"/>
          <a:stretch>
            <a:fillRect/>
          </a:stretch>
        </p:blipFill>
        <p:spPr>
          <a:xfrm>
            <a:off x="7726561" y="4895850"/>
            <a:ext cx="171450" cy="266700"/>
          </a:xfrm>
          <a:prstGeom prst="rect">
            <a:avLst/>
          </a:prstGeom>
        </p:spPr>
      </p:pic>
      <p:pic>
        <p:nvPicPr>
          <p:cNvPr id="23" name="Image 21" descr="preencoded.png"/>
          <p:cNvPicPr>
            <a:picLocks noChangeAspect="1"/>
          </p:cNvPicPr>
          <p:nvPr/>
        </p:nvPicPr>
        <p:blipFill>
          <a:blip r:embed="rId21"/>
          <a:stretch>
            <a:fillRect/>
          </a:stretch>
        </p:blipFill>
        <p:spPr>
          <a:xfrm>
            <a:off x="11087100" y="6286500"/>
            <a:ext cx="114300" cy="114300"/>
          </a:xfrm>
          <a:prstGeom prst="rect">
            <a:avLst/>
          </a:prstGeom>
        </p:spPr>
      </p:pic>
      <p:pic>
        <p:nvPicPr>
          <p:cNvPr id="24" name="Image 22" descr="preencoded.png"/>
          <p:cNvPicPr>
            <a:picLocks noChangeAspect="1"/>
          </p:cNvPicPr>
          <p:nvPr/>
        </p:nvPicPr>
        <p:blipFill>
          <a:blip r:embed="rId22"/>
          <a:stretch>
            <a:fillRect/>
          </a:stretch>
        </p:blipFill>
        <p:spPr>
          <a:xfrm>
            <a:off x="11277600" y="6286500"/>
            <a:ext cx="114300" cy="114300"/>
          </a:xfrm>
          <a:prstGeom prst="rect">
            <a:avLst/>
          </a:prstGeom>
        </p:spPr>
      </p:pic>
      <p:pic>
        <p:nvPicPr>
          <p:cNvPr id="25" name="Image 23" descr="preencoded.png"/>
          <p:cNvPicPr>
            <a:picLocks noChangeAspect="1"/>
          </p:cNvPicPr>
          <p:nvPr/>
        </p:nvPicPr>
        <p:blipFill>
          <a:blip r:embed="rId23"/>
          <a:stretch>
            <a:fillRect/>
          </a:stretch>
        </p:blipFill>
        <p:spPr>
          <a:xfrm>
            <a:off x="11468100" y="6286500"/>
            <a:ext cx="114300" cy="114300"/>
          </a:xfrm>
          <a:prstGeom prst="rect">
            <a:avLst/>
          </a:prstGeom>
        </p:spPr>
      </p:pic>
      <p:pic>
        <p:nvPicPr>
          <p:cNvPr id="26" name="Image 24" descr="preencoded.png"/>
          <p:cNvPicPr>
            <a:picLocks noChangeAspect="1"/>
          </p:cNvPicPr>
          <p:nvPr/>
        </p:nvPicPr>
        <p:blipFill>
          <a:blip r:embed="rId24"/>
          <a:stretch>
            <a:fillRect/>
          </a:stretch>
        </p:blipFill>
        <p:spPr>
          <a:xfrm>
            <a:off x="0" y="6762750"/>
            <a:ext cx="12192000" cy="95250"/>
          </a:xfrm>
          <a:prstGeom prst="rect">
            <a:avLst/>
          </a:prstGeom>
        </p:spPr>
      </p:pic>
      <p:sp>
        <p:nvSpPr>
          <p:cNvPr id="27" name="Text 0"/>
          <p:cNvSpPr/>
          <p:nvPr/>
        </p:nvSpPr>
        <p:spPr>
          <a:xfrm>
            <a:off x="789533" y="552450"/>
            <a:ext cx="253960" cy="228600"/>
          </a:xfrm>
          <a:prstGeom prst="rect">
            <a:avLst/>
          </a:prstGeom>
          <a:noFill/>
          <a:ln/>
        </p:spPr>
        <p:txBody>
          <a:bodyPr wrap="square" lIns="0" tIns="0" rIns="0" bIns="0" rtlCol="0" anchor="t"/>
          <a:lstStyle/>
          <a:p>
            <a:pPr marL="0" indent="0">
              <a:lnSpc>
                <a:spcPts val="1800"/>
              </a:lnSpc>
              <a:buNone/>
            </a:pPr>
            <a:r>
              <a:rPr lang="en-US" sz="1200" b="1" dirty="0">
                <a:solidFill>
                  <a:srgbClr val="005E2F"/>
                </a:solidFill>
                <a:latin typeface="Segoe UI" pitchFamily="34" charset="0"/>
                <a:ea typeface="Segoe UI" pitchFamily="34" charset="-122"/>
                <a:cs typeface="Segoe UI" pitchFamily="34" charset="-120"/>
              </a:rPr>
              <a:t>OT</a:t>
            </a:r>
            <a:endParaRPr lang="en-US" sz="1200" dirty="0"/>
          </a:p>
        </p:txBody>
      </p:sp>
      <p:sp>
        <p:nvSpPr>
          <p:cNvPr id="28" name="Text 1"/>
          <p:cNvSpPr/>
          <p:nvPr/>
        </p:nvSpPr>
        <p:spPr>
          <a:xfrm>
            <a:off x="1333500" y="533400"/>
            <a:ext cx="90314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OneTrust</a:t>
            </a:r>
            <a:endParaRPr lang="en-US" sz="1350" dirty="0"/>
          </a:p>
        </p:txBody>
      </p:sp>
      <p:sp>
        <p:nvSpPr>
          <p:cNvPr id="29" name="Text 2"/>
          <p:cNvSpPr/>
          <p:nvPr/>
        </p:nvSpPr>
        <p:spPr>
          <a:xfrm>
            <a:off x="609600" y="1181100"/>
            <a:ext cx="1316736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Segoe UI" pitchFamily="34" charset="0"/>
                <a:ea typeface="Segoe UI" pitchFamily="34" charset="-122"/>
                <a:cs typeface="Segoe UI" pitchFamily="34" charset="-120"/>
              </a:rPr>
              <a:t>Recommendations &amp; Next Steps</a:t>
            </a:r>
            <a:endParaRPr lang="en-US" sz="2700" dirty="0"/>
          </a:p>
        </p:txBody>
      </p:sp>
      <p:sp>
        <p:nvSpPr>
          <p:cNvPr id="30" name="Text 3"/>
          <p:cNvSpPr/>
          <p:nvPr/>
        </p:nvSpPr>
        <p:spPr>
          <a:xfrm>
            <a:off x="1123950" y="2133600"/>
            <a:ext cx="3704392"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Strategic Recommendations</a:t>
            </a:r>
            <a:endParaRPr lang="en-US" sz="1800" dirty="0"/>
          </a:p>
        </p:txBody>
      </p:sp>
      <p:sp>
        <p:nvSpPr>
          <p:cNvPr id="31" name="Text 4"/>
          <p:cNvSpPr/>
          <p:nvPr/>
        </p:nvSpPr>
        <p:spPr>
          <a:xfrm>
            <a:off x="1276350" y="2705100"/>
            <a:ext cx="5514796"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Focus on Expansion Programs</a:t>
            </a:r>
            <a:endParaRPr lang="en-US" sz="1350" dirty="0"/>
          </a:p>
        </p:txBody>
      </p:sp>
      <p:sp>
        <p:nvSpPr>
          <p:cNvPr id="32" name="Text 5"/>
          <p:cNvSpPr/>
          <p:nvPr/>
        </p:nvSpPr>
        <p:spPr>
          <a:xfrm>
            <a:off x="1276350" y="2971800"/>
            <a:ext cx="5514796"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Target strategies to drive customer expansion and increase NRR above 115%</a:t>
            </a:r>
            <a:endParaRPr lang="en-US" sz="1050" dirty="0"/>
          </a:p>
        </p:txBody>
      </p:sp>
      <p:sp>
        <p:nvSpPr>
          <p:cNvPr id="33" name="Text 6"/>
          <p:cNvSpPr/>
          <p:nvPr/>
        </p:nvSpPr>
        <p:spPr>
          <a:xfrm>
            <a:off x="1276350" y="3505200"/>
            <a:ext cx="494407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Segmented Churn Analysis</a:t>
            </a:r>
            <a:endParaRPr lang="en-US" sz="1350" dirty="0"/>
          </a:p>
        </p:txBody>
      </p:sp>
      <p:sp>
        <p:nvSpPr>
          <p:cNvPr id="34" name="Text 7"/>
          <p:cNvSpPr/>
          <p:nvPr/>
        </p:nvSpPr>
        <p:spPr>
          <a:xfrm>
            <a:off x="1276350" y="3771900"/>
            <a:ext cx="5932884"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Analyze churn by region, product, and customer size for tailored retention strategies</a:t>
            </a:r>
            <a:endParaRPr lang="en-US" sz="1050" dirty="0"/>
          </a:p>
        </p:txBody>
      </p:sp>
      <p:sp>
        <p:nvSpPr>
          <p:cNvPr id="35" name="Text 8"/>
          <p:cNvSpPr/>
          <p:nvPr/>
        </p:nvSpPr>
        <p:spPr>
          <a:xfrm>
            <a:off x="1257300" y="4305300"/>
            <a:ext cx="5034379"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Power BI Alert Integration</a:t>
            </a:r>
            <a:endParaRPr lang="en-US" sz="1350" dirty="0"/>
          </a:p>
        </p:txBody>
      </p:sp>
      <p:sp>
        <p:nvSpPr>
          <p:cNvPr id="36" name="Text 9"/>
          <p:cNvSpPr/>
          <p:nvPr/>
        </p:nvSpPr>
        <p:spPr>
          <a:xfrm>
            <a:off x="1257300" y="4572000"/>
            <a:ext cx="503437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Monitor renewal rate drops for immediate intervention and investigation</a:t>
            </a:r>
            <a:endParaRPr lang="en-US" sz="1050" dirty="0"/>
          </a:p>
        </p:txBody>
      </p:sp>
      <p:sp>
        <p:nvSpPr>
          <p:cNvPr id="37" name="Text 10"/>
          <p:cNvSpPr/>
          <p:nvPr/>
        </p:nvSpPr>
        <p:spPr>
          <a:xfrm>
            <a:off x="1323975" y="5105400"/>
            <a:ext cx="5212080" cy="266700"/>
          </a:xfrm>
          <a:prstGeom prst="rect">
            <a:avLst/>
          </a:prstGeom>
          <a:noFill/>
          <a:ln/>
        </p:spPr>
        <p:txBody>
          <a:bodyPr wrap="square" lIns="0" tIns="0" rIns="0" bIns="0" rtlCol="0" anchor="t"/>
          <a:lstStyle/>
          <a:p>
            <a:pPr marL="0" indent="0">
              <a:lnSpc>
                <a:spcPts val="2100"/>
              </a:lnSpc>
              <a:buNone/>
            </a:pPr>
            <a:r>
              <a:rPr lang="en-US" sz="1350" b="1" dirty="0">
                <a:solidFill>
                  <a:srgbClr val="FFFFFF"/>
                </a:solidFill>
                <a:latin typeface="Segoe UI" pitchFamily="34" charset="0"/>
                <a:ea typeface="Segoe UI" pitchFamily="34" charset="-122"/>
                <a:cs typeface="Segoe UI" pitchFamily="34" charset="-120"/>
              </a:rPr>
              <a:t>Salesforce Integration</a:t>
            </a:r>
            <a:endParaRPr lang="en-US" sz="1350" dirty="0"/>
          </a:p>
        </p:txBody>
      </p:sp>
      <p:sp>
        <p:nvSpPr>
          <p:cNvPr id="38" name="Text 11"/>
          <p:cNvSpPr/>
          <p:nvPr/>
        </p:nvSpPr>
        <p:spPr>
          <a:xfrm>
            <a:off x="1323975" y="5372100"/>
            <a:ext cx="521208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Integrate dashboard into Salesforce for real-time customer health visibility</a:t>
            </a:r>
            <a:endParaRPr lang="en-US" sz="1050" dirty="0"/>
          </a:p>
        </p:txBody>
      </p:sp>
      <p:sp>
        <p:nvSpPr>
          <p:cNvPr id="39" name="Text 12"/>
          <p:cNvSpPr/>
          <p:nvPr/>
        </p:nvSpPr>
        <p:spPr>
          <a:xfrm>
            <a:off x="7888486" y="2133600"/>
            <a:ext cx="3353276"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Segoe UI" pitchFamily="34" charset="0"/>
                <a:ea typeface="Segoe UI" pitchFamily="34" charset="-122"/>
                <a:cs typeface="Segoe UI" pitchFamily="34" charset="-120"/>
              </a:rPr>
              <a:t>Implementation Roadmap</a:t>
            </a:r>
            <a:endParaRPr lang="en-US" sz="1800" dirty="0"/>
          </a:p>
        </p:txBody>
      </p:sp>
      <p:sp>
        <p:nvSpPr>
          <p:cNvPr id="40" name="Text 13"/>
          <p:cNvSpPr/>
          <p:nvPr/>
        </p:nvSpPr>
        <p:spPr>
          <a:xfrm>
            <a:off x="7665095" y="2667000"/>
            <a:ext cx="320040" cy="2667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1</a:t>
            </a:r>
            <a:endParaRPr lang="en-US" sz="1200" dirty="0"/>
          </a:p>
        </p:txBody>
      </p:sp>
      <p:sp>
        <p:nvSpPr>
          <p:cNvPr id="41" name="Text 14"/>
          <p:cNvSpPr/>
          <p:nvPr/>
        </p:nvSpPr>
        <p:spPr>
          <a:xfrm>
            <a:off x="7955161" y="2590800"/>
            <a:ext cx="3913346"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Automate Data Refresh</a:t>
            </a:r>
            <a:endParaRPr lang="en-US" sz="1200" dirty="0"/>
          </a:p>
        </p:txBody>
      </p:sp>
      <p:sp>
        <p:nvSpPr>
          <p:cNvPr id="42" name="Text 15"/>
          <p:cNvSpPr/>
          <p:nvPr/>
        </p:nvSpPr>
        <p:spPr>
          <a:xfrm>
            <a:off x="7955161" y="2819400"/>
            <a:ext cx="3913346"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Ensure dashboard reflects current performance metrics</a:t>
            </a:r>
            <a:endParaRPr lang="en-US" sz="1050" dirty="0"/>
          </a:p>
        </p:txBody>
      </p:sp>
      <p:sp>
        <p:nvSpPr>
          <p:cNvPr id="43" name="Text 16"/>
          <p:cNvSpPr/>
          <p:nvPr/>
        </p:nvSpPr>
        <p:spPr>
          <a:xfrm>
            <a:off x="7665095" y="3238500"/>
            <a:ext cx="320040" cy="2667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2</a:t>
            </a:r>
            <a:endParaRPr lang="en-US" sz="1200" dirty="0"/>
          </a:p>
        </p:txBody>
      </p:sp>
      <p:sp>
        <p:nvSpPr>
          <p:cNvPr id="44" name="Text 17"/>
          <p:cNvSpPr/>
          <p:nvPr/>
        </p:nvSpPr>
        <p:spPr>
          <a:xfrm>
            <a:off x="7955161" y="3162300"/>
            <a:ext cx="3681710"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Enable Stakeholder Access</a:t>
            </a:r>
            <a:endParaRPr lang="en-US" sz="1200" dirty="0"/>
          </a:p>
        </p:txBody>
      </p:sp>
      <p:sp>
        <p:nvSpPr>
          <p:cNvPr id="45" name="Text 18"/>
          <p:cNvSpPr/>
          <p:nvPr/>
        </p:nvSpPr>
        <p:spPr>
          <a:xfrm>
            <a:off x="7955161" y="3390900"/>
            <a:ext cx="3681710"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Facilitate self-service analytics via Power BI Service</a:t>
            </a:r>
            <a:endParaRPr lang="en-US" sz="1050" dirty="0"/>
          </a:p>
        </p:txBody>
      </p:sp>
      <p:sp>
        <p:nvSpPr>
          <p:cNvPr id="46" name="Text 19"/>
          <p:cNvSpPr/>
          <p:nvPr/>
        </p:nvSpPr>
        <p:spPr>
          <a:xfrm>
            <a:off x="7659291" y="3905250"/>
            <a:ext cx="306110" cy="2667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3</a:t>
            </a:r>
            <a:endParaRPr lang="en-US" sz="1200" dirty="0"/>
          </a:p>
        </p:txBody>
      </p:sp>
      <p:sp>
        <p:nvSpPr>
          <p:cNvPr id="47" name="Text 20"/>
          <p:cNvSpPr/>
          <p:nvPr/>
        </p:nvSpPr>
        <p:spPr>
          <a:xfrm>
            <a:off x="7943552" y="3733800"/>
            <a:ext cx="4092119" cy="228600"/>
          </a:xfrm>
          <a:prstGeom prst="rect">
            <a:avLst/>
          </a:prstGeom>
          <a:noFill/>
          <a:ln/>
        </p:spPr>
        <p:txBody>
          <a:bodyPr wrap="square" lIns="0" tIns="0" rIns="0" bIns="0" rtlCol="0" anchor="t"/>
          <a:lstStyle/>
          <a:p>
            <a:pPr marL="0" indent="0">
              <a:lnSpc>
                <a:spcPts val="1800"/>
              </a:lnSpc>
              <a:buNone/>
            </a:pPr>
            <a:r>
              <a:rPr lang="en-US" sz="1200" b="1" dirty="0">
                <a:solidFill>
                  <a:srgbClr val="FFFFFF"/>
                </a:solidFill>
                <a:latin typeface="Segoe UI" pitchFamily="34" charset="0"/>
                <a:ea typeface="Segoe UI" pitchFamily="34" charset="-122"/>
                <a:cs typeface="Segoe UI" pitchFamily="34" charset="-120"/>
              </a:rPr>
              <a:t>Expand ARR Modeling</a:t>
            </a:r>
            <a:endParaRPr lang="en-US" sz="1200" dirty="0"/>
          </a:p>
        </p:txBody>
      </p:sp>
      <p:sp>
        <p:nvSpPr>
          <p:cNvPr id="48" name="Text 21"/>
          <p:cNvSpPr/>
          <p:nvPr/>
        </p:nvSpPr>
        <p:spPr>
          <a:xfrm>
            <a:off x="7943552" y="3962400"/>
            <a:ext cx="3410099" cy="3810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Incorporate product categories for granular revenue analysis</a:t>
            </a:r>
            <a:endParaRPr lang="en-US" sz="1050" dirty="0"/>
          </a:p>
        </p:txBody>
      </p:sp>
      <p:sp>
        <p:nvSpPr>
          <p:cNvPr id="49" name="Text 22"/>
          <p:cNvSpPr/>
          <p:nvPr/>
        </p:nvSpPr>
        <p:spPr>
          <a:xfrm>
            <a:off x="7974211" y="4800600"/>
            <a:ext cx="3227040" cy="457200"/>
          </a:xfrm>
          <a:prstGeom prst="rect">
            <a:avLst/>
          </a:prstGeom>
          <a:noFill/>
          <a:ln/>
        </p:spPr>
        <p:txBody>
          <a:bodyPr wrap="square" lIns="0" tIns="0" rIns="0" bIns="0" rtlCol="0" anchor="t"/>
          <a:lstStyle/>
          <a:p>
            <a:pPr marL="0" indent="0">
              <a:lnSpc>
                <a:spcPts val="1800"/>
              </a:lnSpc>
              <a:buNone/>
            </a:pPr>
            <a:r>
              <a:rPr lang="en-US" sz="1200" i="1" dirty="0">
                <a:solidFill>
                  <a:srgbClr val="FFFFFF"/>
                </a:solidFill>
                <a:latin typeface="Segoe UI" pitchFamily="34" charset="0"/>
                <a:ea typeface="Segoe UI" pitchFamily="34" charset="-122"/>
                <a:cs typeface="Segoe UI" pitchFamily="34" charset="-120"/>
              </a:rPr>
              <a:t>"Leveraging data to drive strategic decisions and ensure predictable ARR growth."</a:t>
            </a:r>
            <a:endParaRPr lang="en-US" sz="1200" dirty="0"/>
          </a:p>
        </p:txBody>
      </p:sp>
      <p:sp>
        <p:nvSpPr>
          <p:cNvPr id="50" name="Text 23"/>
          <p:cNvSpPr/>
          <p:nvPr/>
        </p:nvSpPr>
        <p:spPr>
          <a:xfrm>
            <a:off x="609600" y="6248400"/>
            <a:ext cx="2439769" cy="1905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Segoe UI" pitchFamily="34" charset="0"/>
                <a:ea typeface="Segoe UI" pitchFamily="34" charset="-122"/>
                <a:cs typeface="Segoe UI" pitchFamily="34" charset="-120"/>
              </a:rPr>
              <a:t>OneTrust GTM Intelligence Report</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4953</TotalTime>
  <Words>1023</Words>
  <Application>Microsoft Office PowerPoint</Application>
  <PresentationFormat>Widescreen</PresentationFormat>
  <Paragraphs>169</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Will Salako</cp:lastModifiedBy>
  <cp:revision>5</cp:revision>
  <dcterms:created xsi:type="dcterms:W3CDTF">2025-10-15T01:38:10Z</dcterms:created>
  <dcterms:modified xsi:type="dcterms:W3CDTF">2025-11-20T00:22:58Z</dcterms:modified>
</cp:coreProperties>
</file>